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10848" r:id="rId2"/>
    <p:sldId id="10845" r:id="rId3"/>
    <p:sldId id="10851" r:id="rId4"/>
    <p:sldId id="10855" r:id="rId5"/>
    <p:sldId id="10857" r:id="rId6"/>
    <p:sldId id="10856" r:id="rId7"/>
    <p:sldId id="257" r:id="rId8"/>
    <p:sldId id="49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740D08-AFD1-51F4-819B-F9E424946810}" name="LYNCH Kaitlin R * ODOE" initials="KL" userId="S::kaitlin.r.lynch@energy.oregon.gov::c7c722a6-519a-4c68-bddc-c79f44d7635a" providerId="AD"/>
  <p188:author id="{42169219-E5A6-827E-3AA5-D2CD4CECC624}" name="KALEZ Jennifer * ODOE" initials="JK" userId="S::Jennifer.Kalez@energy.oregon.gov::085fbd26-0960-49ce-9b8a-904cca75c68b" providerId="AD"/>
  <p188:author id="{152D5350-E2EE-4AEF-CE2E-7188F993EDAD}" name="KRUSE Stephanie * ODOE" initials="SK" userId="S::Stephanie.Kruse@energy.oregon.gov::72ff02bc-30e2-4e10-b119-12574cf6d67a" providerId="AD"/>
  <p188:author id="{57BD3AF5-874C-791C-0864-9475D7CA87A8}" name="SPLITT Christy * ODOE" initials="CS" userId="S::Christy.Splitt@energy.oregon.gov::d0864c23-3dd2-41ad-9f5f-8b619deb0af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3" autoAdjust="0"/>
    <p:restoredTop sz="94660"/>
  </p:normalViewPr>
  <p:slideViewPr>
    <p:cSldViewPr snapToGrid="0">
      <p:cViewPr varScale="1">
        <p:scale>
          <a:sx n="70" d="100"/>
          <a:sy n="70" d="100"/>
        </p:scale>
        <p:origin x="3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USE Stephanie * ODOE" userId="72ff02bc-30e2-4e10-b119-12574cf6d67a" providerId="ADAL" clId="{82FD5106-F00F-485F-AE18-65CDCB0000CA}"/>
    <pc:docChg chg="custSel delSld modSld">
      <pc:chgData name="KRUSE Stephanie * ODOE" userId="72ff02bc-30e2-4e10-b119-12574cf6d67a" providerId="ADAL" clId="{82FD5106-F00F-485F-AE18-65CDCB0000CA}" dt="2025-08-12T21:58:33.502" v="114" actId="20577"/>
      <pc:docMkLst>
        <pc:docMk/>
      </pc:docMkLst>
      <pc:sldChg chg="modSp mod">
        <pc:chgData name="KRUSE Stephanie * ODOE" userId="72ff02bc-30e2-4e10-b119-12574cf6d67a" providerId="ADAL" clId="{82FD5106-F00F-485F-AE18-65CDCB0000CA}" dt="2025-08-12T21:55:02.742" v="79" actId="404"/>
        <pc:sldMkLst>
          <pc:docMk/>
          <pc:sldMk cId="1353959181" sldId="257"/>
        </pc:sldMkLst>
        <pc:spChg chg="mod">
          <ac:chgData name="KRUSE Stephanie * ODOE" userId="72ff02bc-30e2-4e10-b119-12574cf6d67a" providerId="ADAL" clId="{82FD5106-F00F-485F-AE18-65CDCB0000CA}" dt="2025-08-12T21:55:02.742" v="79" actId="404"/>
          <ac:spMkLst>
            <pc:docMk/>
            <pc:sldMk cId="1353959181" sldId="257"/>
            <ac:spMk id="3" creationId="{00000000-0000-0000-0000-000000000000}"/>
          </ac:spMkLst>
        </pc:spChg>
        <pc:spChg chg="mod">
          <ac:chgData name="KRUSE Stephanie * ODOE" userId="72ff02bc-30e2-4e10-b119-12574cf6d67a" providerId="ADAL" clId="{82FD5106-F00F-485F-AE18-65CDCB0000CA}" dt="2025-08-12T21:54:53.815" v="76" actId="14100"/>
          <ac:spMkLst>
            <pc:docMk/>
            <pc:sldMk cId="1353959181" sldId="257"/>
            <ac:spMk id="4" creationId="{00000000-0000-0000-0000-000000000000}"/>
          </ac:spMkLst>
        </pc:spChg>
      </pc:sldChg>
      <pc:sldChg chg="del">
        <pc:chgData name="KRUSE Stephanie * ODOE" userId="72ff02bc-30e2-4e10-b119-12574cf6d67a" providerId="ADAL" clId="{82FD5106-F00F-485F-AE18-65CDCB0000CA}" dt="2025-08-12T21:53:18.158" v="0" actId="47"/>
        <pc:sldMkLst>
          <pc:docMk/>
          <pc:sldMk cId="2610701725" sldId="10847"/>
        </pc:sldMkLst>
      </pc:sldChg>
      <pc:sldChg chg="del">
        <pc:chgData name="KRUSE Stephanie * ODOE" userId="72ff02bc-30e2-4e10-b119-12574cf6d67a" providerId="ADAL" clId="{82FD5106-F00F-485F-AE18-65CDCB0000CA}" dt="2025-08-12T21:53:20.424" v="3" actId="47"/>
        <pc:sldMkLst>
          <pc:docMk/>
          <pc:sldMk cId="3606522920" sldId="10849"/>
        </pc:sldMkLst>
      </pc:sldChg>
      <pc:sldChg chg="modSp mod">
        <pc:chgData name="KRUSE Stephanie * ODOE" userId="72ff02bc-30e2-4e10-b119-12574cf6d67a" providerId="ADAL" clId="{82FD5106-F00F-485F-AE18-65CDCB0000CA}" dt="2025-08-12T21:58:33.502" v="114" actId="20577"/>
        <pc:sldMkLst>
          <pc:docMk/>
          <pc:sldMk cId="1289719093" sldId="10851"/>
        </pc:sldMkLst>
        <pc:spChg chg="mod">
          <ac:chgData name="KRUSE Stephanie * ODOE" userId="72ff02bc-30e2-4e10-b119-12574cf6d67a" providerId="ADAL" clId="{82FD5106-F00F-485F-AE18-65CDCB0000CA}" dt="2025-08-12T21:58:33.502" v="114" actId="20577"/>
          <ac:spMkLst>
            <pc:docMk/>
            <pc:sldMk cId="1289719093" sldId="10851"/>
            <ac:spMk id="63" creationId="{E5EB3D75-ED96-CF99-A564-BCE7E4BBD99A}"/>
          </ac:spMkLst>
        </pc:spChg>
      </pc:sldChg>
      <pc:sldChg chg="del">
        <pc:chgData name="KRUSE Stephanie * ODOE" userId="72ff02bc-30e2-4e10-b119-12574cf6d67a" providerId="ADAL" clId="{82FD5106-F00F-485F-AE18-65CDCB0000CA}" dt="2025-08-12T21:53:19.292" v="2" actId="47"/>
        <pc:sldMkLst>
          <pc:docMk/>
          <pc:sldMk cId="770860214" sldId="10858"/>
        </pc:sldMkLst>
      </pc:sldChg>
      <pc:sldChg chg="del">
        <pc:chgData name="KRUSE Stephanie * ODOE" userId="72ff02bc-30e2-4e10-b119-12574cf6d67a" providerId="ADAL" clId="{82FD5106-F00F-485F-AE18-65CDCB0000CA}" dt="2025-08-12T21:53:18.733" v="1" actId="47"/>
        <pc:sldMkLst>
          <pc:docMk/>
          <pc:sldMk cId="608220793" sldId="108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BABF5-2282-4A88-A065-19D46F4B420D}" type="datetimeFigureOut">
              <a:rPr lang="en-US" smtClean="0"/>
              <a:t>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B8466-A144-4931-AEB2-539AC743B028}" type="slidenum">
              <a:rPr lang="en-US" smtClean="0"/>
              <a:t>‹#›</a:t>
            </a:fld>
            <a:endParaRPr lang="en-US"/>
          </a:p>
        </p:txBody>
      </p:sp>
    </p:spTree>
    <p:extLst>
      <p:ext uri="{BB962C8B-B14F-4D97-AF65-F5344CB8AC3E}">
        <p14:creationId xmlns:p14="http://schemas.microsoft.com/office/powerpoint/2010/main" val="9136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Use this slide as necessary to remind folks who we are.</a:t>
            </a:r>
            <a:endParaRPr lang="en-US" dirty="0">
              <a:solidFill>
                <a:srgbClr val="385723"/>
              </a:solidFill>
              <a:cs typeface="Calibri"/>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82844666-8A12-4D18-9181-665CAC24E18B}" type="slidenum">
              <a:rPr lang="en-US" smtClean="0"/>
              <a:t>2</a:t>
            </a:fld>
            <a:endParaRPr lang="en-US"/>
          </a:p>
        </p:txBody>
      </p:sp>
    </p:spTree>
    <p:extLst>
      <p:ext uri="{BB962C8B-B14F-4D97-AF65-F5344CB8AC3E}">
        <p14:creationId xmlns:p14="http://schemas.microsoft.com/office/powerpoint/2010/main" val="3773849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72A53-0F04-2CA1-D8D4-70A914AA1F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7FBD19-CD2C-BB8A-E21F-9DFC112C8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7C16-6604-B9A8-0449-838A407E46C0}"/>
              </a:ext>
            </a:extLst>
          </p:cNvPr>
          <p:cNvSpPr>
            <a:spLocks noGrp="1"/>
          </p:cNvSpPr>
          <p:nvPr>
            <p:ph type="body" idx="1"/>
          </p:nvPr>
        </p:nvSpPr>
        <p:spPr/>
        <p:txBody>
          <a:bodyPr/>
          <a:lstStyle/>
          <a:p>
            <a:r>
              <a:rPr lang="en-US"/>
              <a:t>* Indicates that there are some exceptions to this rule.</a:t>
            </a:r>
          </a:p>
        </p:txBody>
      </p:sp>
      <p:sp>
        <p:nvSpPr>
          <p:cNvPr id="4" name="Slide Number Placeholder 3">
            <a:extLst>
              <a:ext uri="{FF2B5EF4-FFF2-40B4-BE49-F238E27FC236}">
                <a16:creationId xmlns:a16="http://schemas.microsoft.com/office/drawing/2014/main" id="{352BF8CE-9B3F-C026-2D90-9D3893056E34}"/>
              </a:ext>
            </a:extLst>
          </p:cNvPr>
          <p:cNvSpPr>
            <a:spLocks noGrp="1"/>
          </p:cNvSpPr>
          <p:nvPr>
            <p:ph type="sldNum" sz="quarter" idx="10"/>
          </p:nvPr>
        </p:nvSpPr>
        <p:spPr/>
        <p:txBody>
          <a:bodyPr/>
          <a:lstStyle/>
          <a:p>
            <a:fld id="{82844666-8A12-4D18-9181-665CAC24E18B}" type="slidenum">
              <a:rPr lang="en-US" smtClean="0"/>
              <a:t>3</a:t>
            </a:fld>
            <a:endParaRPr lang="en-US"/>
          </a:p>
        </p:txBody>
      </p:sp>
    </p:spTree>
    <p:extLst>
      <p:ext uri="{BB962C8B-B14F-4D97-AF65-F5344CB8AC3E}">
        <p14:creationId xmlns:p14="http://schemas.microsoft.com/office/powerpoint/2010/main" val="285380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EE26C-0B7A-60BF-C016-8A0B8007CA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99353-9EB4-3D0A-D4E1-D67A9CF2BA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E798C-5EF2-88AF-9A37-EC36D19AFE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58% of survey respondents </a:t>
            </a:r>
            <a:r>
              <a:rPr lang="en-US" sz="1200" dirty="0">
                <a:solidFill>
                  <a:schemeClr val="tx1"/>
                </a:solidFill>
              </a:rPr>
              <a:t>need permanent cooling. The total cost for installing the preferred cooling equipment across all housing types is estimated between </a:t>
            </a:r>
            <a:r>
              <a:rPr lang="en-US" sz="1200" b="1" dirty="0">
                <a:solidFill>
                  <a:schemeClr val="tx1"/>
                </a:solidFill>
              </a:rPr>
              <a:t>$582.1 million and $1.05 billion</a:t>
            </a:r>
            <a:r>
              <a:rPr lang="en-US" sz="1200" dirty="0">
                <a:solidFill>
                  <a:schemeClr val="tx1"/>
                </a:solidFill>
              </a:rPr>
              <a:t>. </a:t>
            </a:r>
          </a:p>
          <a:p>
            <a:endParaRPr lang="en-US" dirty="0"/>
          </a:p>
          <a:p>
            <a:endParaRPr lang="en-US" dirty="0"/>
          </a:p>
          <a:p>
            <a:r>
              <a:rPr lang="en-US" dirty="0"/>
              <a:t>Definitions of cooling types and quality of cooling for the purpose of this study: • Permanently installed equipment (permanent equipment): Central air conditioners, central heat pumps, ductless heat pumps • Temporarily installed equipment (temporary equipment): Window or wall air conditioners, portable air conditioners • Inadequate equipment: Swamp coolers, sunshades/sunscreens/blinds, electric fans, no cooling equipment Definitions of cooling needs for the purpose of this study: • Immediate need: Households that do not have cooling equipment or only have inadequate equipment have an immediate need for permanent (or temporary) cooling equipment • Long-term need: Households that only have temporary cooling equipment have a long-term need for permanent equipment</a:t>
            </a:r>
          </a:p>
        </p:txBody>
      </p:sp>
      <p:sp>
        <p:nvSpPr>
          <p:cNvPr id="4" name="Slide Number Placeholder 3">
            <a:extLst>
              <a:ext uri="{FF2B5EF4-FFF2-40B4-BE49-F238E27FC236}">
                <a16:creationId xmlns:a16="http://schemas.microsoft.com/office/drawing/2014/main" id="{479562E2-35C6-E71F-90C5-0488A8B2482A}"/>
              </a:ext>
            </a:extLst>
          </p:cNvPr>
          <p:cNvSpPr>
            <a:spLocks noGrp="1"/>
          </p:cNvSpPr>
          <p:nvPr>
            <p:ph type="sldNum" sz="quarter" idx="5"/>
          </p:nvPr>
        </p:nvSpPr>
        <p:spPr/>
        <p:txBody>
          <a:bodyPr/>
          <a:lstStyle/>
          <a:p>
            <a:fld id="{82844666-8A12-4D18-9181-665CAC24E18B}" type="slidenum">
              <a:rPr lang="en-US" smtClean="0"/>
              <a:t>5</a:t>
            </a:fld>
            <a:endParaRPr lang="en-US"/>
          </a:p>
        </p:txBody>
      </p:sp>
    </p:spTree>
    <p:extLst>
      <p:ext uri="{BB962C8B-B14F-4D97-AF65-F5344CB8AC3E}">
        <p14:creationId xmlns:p14="http://schemas.microsoft.com/office/powerpoint/2010/main" val="1130435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44666-8A12-4D18-9181-665CAC24E18B}" type="slidenum">
              <a:rPr lang="en-US" smtClean="0"/>
              <a:t>8</a:t>
            </a:fld>
            <a:endParaRPr lang="en-US"/>
          </a:p>
        </p:txBody>
      </p:sp>
    </p:spTree>
    <p:extLst>
      <p:ext uri="{BB962C8B-B14F-4D97-AF65-F5344CB8AC3E}">
        <p14:creationId xmlns:p14="http://schemas.microsoft.com/office/powerpoint/2010/main" val="14139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50EAE-0DF5-A9D1-3493-B1BF15991E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00540F-2536-EB4F-C627-211EC79DD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8D5874-0E1A-1793-8EDE-D457DBB3D6DF}"/>
              </a:ext>
            </a:extLst>
          </p:cNvPr>
          <p:cNvSpPr>
            <a:spLocks noGrp="1"/>
          </p:cNvSpPr>
          <p:nvPr>
            <p:ph type="dt" sz="half" idx="10"/>
          </p:nvPr>
        </p:nvSpPr>
        <p:spPr/>
        <p:txBody>
          <a:bodyPr/>
          <a:lstStyle/>
          <a:p>
            <a:fld id="{BA6F32EB-75C3-4944-A393-543D3AD0FCF1}" type="datetimeFigureOut">
              <a:rPr lang="en-US" smtClean="0"/>
              <a:t>8/12/2025</a:t>
            </a:fld>
            <a:endParaRPr lang="en-US"/>
          </a:p>
        </p:txBody>
      </p:sp>
      <p:sp>
        <p:nvSpPr>
          <p:cNvPr id="5" name="Footer Placeholder 4">
            <a:extLst>
              <a:ext uri="{FF2B5EF4-FFF2-40B4-BE49-F238E27FC236}">
                <a16:creationId xmlns:a16="http://schemas.microsoft.com/office/drawing/2014/main" id="{9F07D8D6-177E-F742-88F9-2965F1444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ADF64-EF45-B1CB-9DBA-C4927C39293B}"/>
              </a:ext>
            </a:extLst>
          </p:cNvPr>
          <p:cNvSpPr>
            <a:spLocks noGrp="1"/>
          </p:cNvSpPr>
          <p:nvPr>
            <p:ph type="sldNum" sz="quarter" idx="12"/>
          </p:nvPr>
        </p:nvSpPr>
        <p:spPr/>
        <p:txBody>
          <a:bodyPr/>
          <a:lstStyle/>
          <a:p>
            <a:fld id="{CEDF6DB1-323D-4861-8D7C-F87DFDCAB51C}" type="slidenum">
              <a:rPr lang="en-US" smtClean="0"/>
              <a:t>‹#›</a:t>
            </a:fld>
            <a:endParaRPr lang="en-US"/>
          </a:p>
        </p:txBody>
      </p:sp>
    </p:spTree>
    <p:extLst>
      <p:ext uri="{BB962C8B-B14F-4D97-AF65-F5344CB8AC3E}">
        <p14:creationId xmlns:p14="http://schemas.microsoft.com/office/powerpoint/2010/main" val="139942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1CEBF-1B2C-EC86-AD0B-DFBEEBDA23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C4777E-D689-8E44-A5A4-5C7C41B102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E1E47-5FF3-D14D-3AB8-2CC82CA6C794}"/>
              </a:ext>
            </a:extLst>
          </p:cNvPr>
          <p:cNvSpPr>
            <a:spLocks noGrp="1"/>
          </p:cNvSpPr>
          <p:nvPr>
            <p:ph type="dt" sz="half" idx="10"/>
          </p:nvPr>
        </p:nvSpPr>
        <p:spPr/>
        <p:txBody>
          <a:bodyPr/>
          <a:lstStyle/>
          <a:p>
            <a:fld id="{BA6F32EB-75C3-4944-A393-543D3AD0FCF1}" type="datetimeFigureOut">
              <a:rPr lang="en-US" smtClean="0"/>
              <a:t>8/12/2025</a:t>
            </a:fld>
            <a:endParaRPr lang="en-US"/>
          </a:p>
        </p:txBody>
      </p:sp>
      <p:sp>
        <p:nvSpPr>
          <p:cNvPr id="5" name="Footer Placeholder 4">
            <a:extLst>
              <a:ext uri="{FF2B5EF4-FFF2-40B4-BE49-F238E27FC236}">
                <a16:creationId xmlns:a16="http://schemas.microsoft.com/office/drawing/2014/main" id="{FABC5999-61A3-8A42-0E3E-3737EC6CD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542B5-DDFE-8E8F-F5CE-6FB1DA35D1EF}"/>
              </a:ext>
            </a:extLst>
          </p:cNvPr>
          <p:cNvSpPr>
            <a:spLocks noGrp="1"/>
          </p:cNvSpPr>
          <p:nvPr>
            <p:ph type="sldNum" sz="quarter" idx="12"/>
          </p:nvPr>
        </p:nvSpPr>
        <p:spPr/>
        <p:txBody>
          <a:bodyPr/>
          <a:lstStyle/>
          <a:p>
            <a:fld id="{CEDF6DB1-323D-4861-8D7C-F87DFDCAB51C}" type="slidenum">
              <a:rPr lang="en-US" smtClean="0"/>
              <a:t>‹#›</a:t>
            </a:fld>
            <a:endParaRPr lang="en-US"/>
          </a:p>
        </p:txBody>
      </p:sp>
    </p:spTree>
    <p:extLst>
      <p:ext uri="{BB962C8B-B14F-4D97-AF65-F5344CB8AC3E}">
        <p14:creationId xmlns:p14="http://schemas.microsoft.com/office/powerpoint/2010/main" val="3248965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E87D5F-8FE9-3131-7F9F-B05585B152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31F103-4EDC-F605-0546-A329254AE1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00520-CF1D-3F53-2B28-CCB490F3ACFA}"/>
              </a:ext>
            </a:extLst>
          </p:cNvPr>
          <p:cNvSpPr>
            <a:spLocks noGrp="1"/>
          </p:cNvSpPr>
          <p:nvPr>
            <p:ph type="dt" sz="half" idx="10"/>
          </p:nvPr>
        </p:nvSpPr>
        <p:spPr/>
        <p:txBody>
          <a:bodyPr/>
          <a:lstStyle/>
          <a:p>
            <a:fld id="{BA6F32EB-75C3-4944-A393-543D3AD0FCF1}" type="datetimeFigureOut">
              <a:rPr lang="en-US" smtClean="0"/>
              <a:t>8/12/2025</a:t>
            </a:fld>
            <a:endParaRPr lang="en-US"/>
          </a:p>
        </p:txBody>
      </p:sp>
      <p:sp>
        <p:nvSpPr>
          <p:cNvPr id="5" name="Footer Placeholder 4">
            <a:extLst>
              <a:ext uri="{FF2B5EF4-FFF2-40B4-BE49-F238E27FC236}">
                <a16:creationId xmlns:a16="http://schemas.microsoft.com/office/drawing/2014/main" id="{B18E07E9-0AB9-DA98-73E0-395701BC0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32C48-B9E4-6FFE-604A-DF4E22477888}"/>
              </a:ext>
            </a:extLst>
          </p:cNvPr>
          <p:cNvSpPr>
            <a:spLocks noGrp="1"/>
          </p:cNvSpPr>
          <p:nvPr>
            <p:ph type="sldNum" sz="quarter" idx="12"/>
          </p:nvPr>
        </p:nvSpPr>
        <p:spPr/>
        <p:txBody>
          <a:bodyPr/>
          <a:lstStyle/>
          <a:p>
            <a:fld id="{CEDF6DB1-323D-4861-8D7C-F87DFDCAB51C}" type="slidenum">
              <a:rPr lang="en-US" smtClean="0"/>
              <a:t>‹#›</a:t>
            </a:fld>
            <a:endParaRPr lang="en-US"/>
          </a:p>
        </p:txBody>
      </p:sp>
    </p:spTree>
    <p:extLst>
      <p:ext uri="{BB962C8B-B14F-4D97-AF65-F5344CB8AC3E}">
        <p14:creationId xmlns:p14="http://schemas.microsoft.com/office/powerpoint/2010/main" val="272824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24F5-6FA2-3641-57FF-C660317330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75F43B-2EA3-E035-3187-39FCA53660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1497A-B05D-F1F1-EB02-18DEDC9D1602}"/>
              </a:ext>
            </a:extLst>
          </p:cNvPr>
          <p:cNvSpPr>
            <a:spLocks noGrp="1"/>
          </p:cNvSpPr>
          <p:nvPr>
            <p:ph type="dt" sz="half" idx="10"/>
          </p:nvPr>
        </p:nvSpPr>
        <p:spPr/>
        <p:txBody>
          <a:bodyPr/>
          <a:lstStyle/>
          <a:p>
            <a:fld id="{BA6F32EB-75C3-4944-A393-543D3AD0FCF1}" type="datetimeFigureOut">
              <a:rPr lang="en-US" smtClean="0"/>
              <a:t>8/12/2025</a:t>
            </a:fld>
            <a:endParaRPr lang="en-US"/>
          </a:p>
        </p:txBody>
      </p:sp>
      <p:sp>
        <p:nvSpPr>
          <p:cNvPr id="5" name="Footer Placeholder 4">
            <a:extLst>
              <a:ext uri="{FF2B5EF4-FFF2-40B4-BE49-F238E27FC236}">
                <a16:creationId xmlns:a16="http://schemas.microsoft.com/office/drawing/2014/main" id="{5E1A85B2-4630-D0E7-8A83-9D3BB109A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A7C69-27F7-DA8D-2464-80B060B5DFF4}"/>
              </a:ext>
            </a:extLst>
          </p:cNvPr>
          <p:cNvSpPr>
            <a:spLocks noGrp="1"/>
          </p:cNvSpPr>
          <p:nvPr>
            <p:ph type="sldNum" sz="quarter" idx="12"/>
          </p:nvPr>
        </p:nvSpPr>
        <p:spPr/>
        <p:txBody>
          <a:bodyPr/>
          <a:lstStyle/>
          <a:p>
            <a:fld id="{CEDF6DB1-323D-4861-8D7C-F87DFDCAB51C}" type="slidenum">
              <a:rPr lang="en-US" smtClean="0"/>
              <a:t>‹#›</a:t>
            </a:fld>
            <a:endParaRPr lang="en-US"/>
          </a:p>
        </p:txBody>
      </p:sp>
    </p:spTree>
    <p:extLst>
      <p:ext uri="{BB962C8B-B14F-4D97-AF65-F5344CB8AC3E}">
        <p14:creationId xmlns:p14="http://schemas.microsoft.com/office/powerpoint/2010/main" val="161011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A39D6-6435-28D4-9DD4-A9B7B03D56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B8972F-3CA2-9168-B48A-259AD4F6BC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5B0D2C-24A0-F481-C086-E7FEE2401BCF}"/>
              </a:ext>
            </a:extLst>
          </p:cNvPr>
          <p:cNvSpPr>
            <a:spLocks noGrp="1"/>
          </p:cNvSpPr>
          <p:nvPr>
            <p:ph type="dt" sz="half" idx="10"/>
          </p:nvPr>
        </p:nvSpPr>
        <p:spPr/>
        <p:txBody>
          <a:bodyPr/>
          <a:lstStyle/>
          <a:p>
            <a:fld id="{BA6F32EB-75C3-4944-A393-543D3AD0FCF1}" type="datetimeFigureOut">
              <a:rPr lang="en-US" smtClean="0"/>
              <a:t>8/12/2025</a:t>
            </a:fld>
            <a:endParaRPr lang="en-US"/>
          </a:p>
        </p:txBody>
      </p:sp>
      <p:sp>
        <p:nvSpPr>
          <p:cNvPr id="5" name="Footer Placeholder 4">
            <a:extLst>
              <a:ext uri="{FF2B5EF4-FFF2-40B4-BE49-F238E27FC236}">
                <a16:creationId xmlns:a16="http://schemas.microsoft.com/office/drawing/2014/main" id="{C253BD0F-560B-F3BD-0215-6A70F5D1D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BBA91-ACE7-5CBF-79F4-D89D1EEDE170}"/>
              </a:ext>
            </a:extLst>
          </p:cNvPr>
          <p:cNvSpPr>
            <a:spLocks noGrp="1"/>
          </p:cNvSpPr>
          <p:nvPr>
            <p:ph type="sldNum" sz="quarter" idx="12"/>
          </p:nvPr>
        </p:nvSpPr>
        <p:spPr/>
        <p:txBody>
          <a:bodyPr/>
          <a:lstStyle/>
          <a:p>
            <a:fld id="{CEDF6DB1-323D-4861-8D7C-F87DFDCAB51C}" type="slidenum">
              <a:rPr lang="en-US" smtClean="0"/>
              <a:t>‹#›</a:t>
            </a:fld>
            <a:endParaRPr lang="en-US"/>
          </a:p>
        </p:txBody>
      </p:sp>
    </p:spTree>
    <p:extLst>
      <p:ext uri="{BB962C8B-B14F-4D97-AF65-F5344CB8AC3E}">
        <p14:creationId xmlns:p14="http://schemas.microsoft.com/office/powerpoint/2010/main" val="330276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3E22-053C-20A7-B241-A46E43EDCF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3BF730-EAE7-9F7D-46E9-50B18BE1A4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E61FA2-EEE2-5239-2741-BF250C043B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883586-AAC7-F51F-1BAE-545CB14E100D}"/>
              </a:ext>
            </a:extLst>
          </p:cNvPr>
          <p:cNvSpPr>
            <a:spLocks noGrp="1"/>
          </p:cNvSpPr>
          <p:nvPr>
            <p:ph type="dt" sz="half" idx="10"/>
          </p:nvPr>
        </p:nvSpPr>
        <p:spPr/>
        <p:txBody>
          <a:bodyPr/>
          <a:lstStyle/>
          <a:p>
            <a:fld id="{BA6F32EB-75C3-4944-A393-543D3AD0FCF1}" type="datetimeFigureOut">
              <a:rPr lang="en-US" smtClean="0"/>
              <a:t>8/12/2025</a:t>
            </a:fld>
            <a:endParaRPr lang="en-US"/>
          </a:p>
        </p:txBody>
      </p:sp>
      <p:sp>
        <p:nvSpPr>
          <p:cNvPr id="6" name="Footer Placeholder 5">
            <a:extLst>
              <a:ext uri="{FF2B5EF4-FFF2-40B4-BE49-F238E27FC236}">
                <a16:creationId xmlns:a16="http://schemas.microsoft.com/office/drawing/2014/main" id="{13496DC1-5217-1A2E-9723-E775A9C23F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53F497-AD32-51C3-D5A3-6BDE90865201}"/>
              </a:ext>
            </a:extLst>
          </p:cNvPr>
          <p:cNvSpPr>
            <a:spLocks noGrp="1"/>
          </p:cNvSpPr>
          <p:nvPr>
            <p:ph type="sldNum" sz="quarter" idx="12"/>
          </p:nvPr>
        </p:nvSpPr>
        <p:spPr/>
        <p:txBody>
          <a:bodyPr/>
          <a:lstStyle/>
          <a:p>
            <a:fld id="{CEDF6DB1-323D-4861-8D7C-F87DFDCAB51C}" type="slidenum">
              <a:rPr lang="en-US" smtClean="0"/>
              <a:t>‹#›</a:t>
            </a:fld>
            <a:endParaRPr lang="en-US"/>
          </a:p>
        </p:txBody>
      </p:sp>
    </p:spTree>
    <p:extLst>
      <p:ext uri="{BB962C8B-B14F-4D97-AF65-F5344CB8AC3E}">
        <p14:creationId xmlns:p14="http://schemas.microsoft.com/office/powerpoint/2010/main" val="109943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9B93-327E-C807-A4EF-B5D11C1FCD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9CD7BC-1368-4CCE-0D88-2618A6E021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9A1815-C696-DDD2-C073-709218BFBD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F81F5E-502B-9CCC-9D1D-233BEDFDE6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0BC62C-371E-DBA2-1ED7-090F55DD95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277DD8-207A-29F5-E0A3-90F0188D810A}"/>
              </a:ext>
            </a:extLst>
          </p:cNvPr>
          <p:cNvSpPr>
            <a:spLocks noGrp="1"/>
          </p:cNvSpPr>
          <p:nvPr>
            <p:ph type="dt" sz="half" idx="10"/>
          </p:nvPr>
        </p:nvSpPr>
        <p:spPr/>
        <p:txBody>
          <a:bodyPr/>
          <a:lstStyle/>
          <a:p>
            <a:fld id="{BA6F32EB-75C3-4944-A393-543D3AD0FCF1}" type="datetimeFigureOut">
              <a:rPr lang="en-US" smtClean="0"/>
              <a:t>8/12/2025</a:t>
            </a:fld>
            <a:endParaRPr lang="en-US"/>
          </a:p>
        </p:txBody>
      </p:sp>
      <p:sp>
        <p:nvSpPr>
          <p:cNvPr id="8" name="Footer Placeholder 7">
            <a:extLst>
              <a:ext uri="{FF2B5EF4-FFF2-40B4-BE49-F238E27FC236}">
                <a16:creationId xmlns:a16="http://schemas.microsoft.com/office/drawing/2014/main" id="{E24917AD-B061-9CF1-FCC9-480D7DE459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38290C-A5AD-4D72-EEFE-96DF0AA3B3FB}"/>
              </a:ext>
            </a:extLst>
          </p:cNvPr>
          <p:cNvSpPr>
            <a:spLocks noGrp="1"/>
          </p:cNvSpPr>
          <p:nvPr>
            <p:ph type="sldNum" sz="quarter" idx="12"/>
          </p:nvPr>
        </p:nvSpPr>
        <p:spPr/>
        <p:txBody>
          <a:bodyPr/>
          <a:lstStyle/>
          <a:p>
            <a:fld id="{CEDF6DB1-323D-4861-8D7C-F87DFDCAB51C}" type="slidenum">
              <a:rPr lang="en-US" smtClean="0"/>
              <a:t>‹#›</a:t>
            </a:fld>
            <a:endParaRPr lang="en-US"/>
          </a:p>
        </p:txBody>
      </p:sp>
    </p:spTree>
    <p:extLst>
      <p:ext uri="{BB962C8B-B14F-4D97-AF65-F5344CB8AC3E}">
        <p14:creationId xmlns:p14="http://schemas.microsoft.com/office/powerpoint/2010/main" val="2218546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87DB-BA02-6674-FEB0-C28B7D59F5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EB8295-9BE0-BA9E-3448-9358E82ABE40}"/>
              </a:ext>
            </a:extLst>
          </p:cNvPr>
          <p:cNvSpPr>
            <a:spLocks noGrp="1"/>
          </p:cNvSpPr>
          <p:nvPr>
            <p:ph type="dt" sz="half" idx="10"/>
          </p:nvPr>
        </p:nvSpPr>
        <p:spPr/>
        <p:txBody>
          <a:bodyPr/>
          <a:lstStyle/>
          <a:p>
            <a:fld id="{BA6F32EB-75C3-4944-A393-543D3AD0FCF1}" type="datetimeFigureOut">
              <a:rPr lang="en-US" smtClean="0"/>
              <a:t>8/12/2025</a:t>
            </a:fld>
            <a:endParaRPr lang="en-US"/>
          </a:p>
        </p:txBody>
      </p:sp>
      <p:sp>
        <p:nvSpPr>
          <p:cNvPr id="4" name="Footer Placeholder 3">
            <a:extLst>
              <a:ext uri="{FF2B5EF4-FFF2-40B4-BE49-F238E27FC236}">
                <a16:creationId xmlns:a16="http://schemas.microsoft.com/office/drawing/2014/main" id="{2A4D2967-7CCB-B35B-32E6-9FCA8FD55E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E15E66-9A4E-D122-EF5D-6EB553C69864}"/>
              </a:ext>
            </a:extLst>
          </p:cNvPr>
          <p:cNvSpPr>
            <a:spLocks noGrp="1"/>
          </p:cNvSpPr>
          <p:nvPr>
            <p:ph type="sldNum" sz="quarter" idx="12"/>
          </p:nvPr>
        </p:nvSpPr>
        <p:spPr/>
        <p:txBody>
          <a:bodyPr/>
          <a:lstStyle/>
          <a:p>
            <a:fld id="{CEDF6DB1-323D-4861-8D7C-F87DFDCAB51C}" type="slidenum">
              <a:rPr lang="en-US" smtClean="0"/>
              <a:t>‹#›</a:t>
            </a:fld>
            <a:endParaRPr lang="en-US"/>
          </a:p>
        </p:txBody>
      </p:sp>
    </p:spTree>
    <p:extLst>
      <p:ext uri="{BB962C8B-B14F-4D97-AF65-F5344CB8AC3E}">
        <p14:creationId xmlns:p14="http://schemas.microsoft.com/office/powerpoint/2010/main" val="670900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1CF112-FAEC-FBBF-3B52-7E637516CC92}"/>
              </a:ext>
            </a:extLst>
          </p:cNvPr>
          <p:cNvSpPr>
            <a:spLocks noGrp="1"/>
          </p:cNvSpPr>
          <p:nvPr>
            <p:ph type="dt" sz="half" idx="10"/>
          </p:nvPr>
        </p:nvSpPr>
        <p:spPr/>
        <p:txBody>
          <a:bodyPr/>
          <a:lstStyle/>
          <a:p>
            <a:fld id="{BA6F32EB-75C3-4944-A393-543D3AD0FCF1}" type="datetimeFigureOut">
              <a:rPr lang="en-US" smtClean="0"/>
              <a:t>8/12/2025</a:t>
            </a:fld>
            <a:endParaRPr lang="en-US"/>
          </a:p>
        </p:txBody>
      </p:sp>
      <p:sp>
        <p:nvSpPr>
          <p:cNvPr id="3" name="Footer Placeholder 2">
            <a:extLst>
              <a:ext uri="{FF2B5EF4-FFF2-40B4-BE49-F238E27FC236}">
                <a16:creationId xmlns:a16="http://schemas.microsoft.com/office/drawing/2014/main" id="{3132150D-B496-8921-6CFA-AB9B27462E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8ABF30-7211-2639-80B8-62C85EE48D6B}"/>
              </a:ext>
            </a:extLst>
          </p:cNvPr>
          <p:cNvSpPr>
            <a:spLocks noGrp="1"/>
          </p:cNvSpPr>
          <p:nvPr>
            <p:ph type="sldNum" sz="quarter" idx="12"/>
          </p:nvPr>
        </p:nvSpPr>
        <p:spPr/>
        <p:txBody>
          <a:bodyPr/>
          <a:lstStyle/>
          <a:p>
            <a:fld id="{CEDF6DB1-323D-4861-8D7C-F87DFDCAB51C}" type="slidenum">
              <a:rPr lang="en-US" smtClean="0"/>
              <a:t>‹#›</a:t>
            </a:fld>
            <a:endParaRPr lang="en-US"/>
          </a:p>
        </p:txBody>
      </p:sp>
    </p:spTree>
    <p:extLst>
      <p:ext uri="{BB962C8B-B14F-4D97-AF65-F5344CB8AC3E}">
        <p14:creationId xmlns:p14="http://schemas.microsoft.com/office/powerpoint/2010/main" val="11679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4E95-9D95-3E76-8FA1-52963B7CC6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08729-025C-582C-B649-A5DD17248A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956817-AB74-2F9C-F415-B807A59E9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380ABA-C78E-8851-7EE7-74AE34A0A989}"/>
              </a:ext>
            </a:extLst>
          </p:cNvPr>
          <p:cNvSpPr>
            <a:spLocks noGrp="1"/>
          </p:cNvSpPr>
          <p:nvPr>
            <p:ph type="dt" sz="half" idx="10"/>
          </p:nvPr>
        </p:nvSpPr>
        <p:spPr/>
        <p:txBody>
          <a:bodyPr/>
          <a:lstStyle/>
          <a:p>
            <a:fld id="{BA6F32EB-75C3-4944-A393-543D3AD0FCF1}" type="datetimeFigureOut">
              <a:rPr lang="en-US" smtClean="0"/>
              <a:t>8/12/2025</a:t>
            </a:fld>
            <a:endParaRPr lang="en-US"/>
          </a:p>
        </p:txBody>
      </p:sp>
      <p:sp>
        <p:nvSpPr>
          <p:cNvPr id="6" name="Footer Placeholder 5">
            <a:extLst>
              <a:ext uri="{FF2B5EF4-FFF2-40B4-BE49-F238E27FC236}">
                <a16:creationId xmlns:a16="http://schemas.microsoft.com/office/drawing/2014/main" id="{FEBDFB1F-89AE-C5C4-1BB1-CF9E96F726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805374-1CE0-E7EA-E4DD-7419932CF11F}"/>
              </a:ext>
            </a:extLst>
          </p:cNvPr>
          <p:cNvSpPr>
            <a:spLocks noGrp="1"/>
          </p:cNvSpPr>
          <p:nvPr>
            <p:ph type="sldNum" sz="quarter" idx="12"/>
          </p:nvPr>
        </p:nvSpPr>
        <p:spPr/>
        <p:txBody>
          <a:bodyPr/>
          <a:lstStyle/>
          <a:p>
            <a:fld id="{CEDF6DB1-323D-4861-8D7C-F87DFDCAB51C}" type="slidenum">
              <a:rPr lang="en-US" smtClean="0"/>
              <a:t>‹#›</a:t>
            </a:fld>
            <a:endParaRPr lang="en-US"/>
          </a:p>
        </p:txBody>
      </p:sp>
    </p:spTree>
    <p:extLst>
      <p:ext uri="{BB962C8B-B14F-4D97-AF65-F5344CB8AC3E}">
        <p14:creationId xmlns:p14="http://schemas.microsoft.com/office/powerpoint/2010/main" val="281254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167E-EB3A-9D49-2FBE-DC84DD3231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54E11C-E33D-771A-FF09-8F6A716D41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2026B9-CECC-2C01-36B7-897CF306D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86604E-07A7-A708-C772-7D3E1B262864}"/>
              </a:ext>
            </a:extLst>
          </p:cNvPr>
          <p:cNvSpPr>
            <a:spLocks noGrp="1"/>
          </p:cNvSpPr>
          <p:nvPr>
            <p:ph type="dt" sz="half" idx="10"/>
          </p:nvPr>
        </p:nvSpPr>
        <p:spPr/>
        <p:txBody>
          <a:bodyPr/>
          <a:lstStyle/>
          <a:p>
            <a:fld id="{BA6F32EB-75C3-4944-A393-543D3AD0FCF1}" type="datetimeFigureOut">
              <a:rPr lang="en-US" smtClean="0"/>
              <a:t>8/12/2025</a:t>
            </a:fld>
            <a:endParaRPr lang="en-US"/>
          </a:p>
        </p:txBody>
      </p:sp>
      <p:sp>
        <p:nvSpPr>
          <p:cNvPr id="6" name="Footer Placeholder 5">
            <a:extLst>
              <a:ext uri="{FF2B5EF4-FFF2-40B4-BE49-F238E27FC236}">
                <a16:creationId xmlns:a16="http://schemas.microsoft.com/office/drawing/2014/main" id="{86C0EBA4-882D-FBA5-DA80-C89E3963A8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128F4-6197-305E-CE16-024F86DB70A2}"/>
              </a:ext>
            </a:extLst>
          </p:cNvPr>
          <p:cNvSpPr>
            <a:spLocks noGrp="1"/>
          </p:cNvSpPr>
          <p:nvPr>
            <p:ph type="sldNum" sz="quarter" idx="12"/>
          </p:nvPr>
        </p:nvSpPr>
        <p:spPr/>
        <p:txBody>
          <a:bodyPr/>
          <a:lstStyle/>
          <a:p>
            <a:fld id="{CEDF6DB1-323D-4861-8D7C-F87DFDCAB51C}" type="slidenum">
              <a:rPr lang="en-US" smtClean="0"/>
              <a:t>‹#›</a:t>
            </a:fld>
            <a:endParaRPr lang="en-US"/>
          </a:p>
        </p:txBody>
      </p:sp>
    </p:spTree>
    <p:extLst>
      <p:ext uri="{BB962C8B-B14F-4D97-AF65-F5344CB8AC3E}">
        <p14:creationId xmlns:p14="http://schemas.microsoft.com/office/powerpoint/2010/main" val="3949151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0B2E7F-4E5B-96F7-E7F0-81F9C5E414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E8208A-756D-78E1-A26D-8F4DC32A7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413FB-43EB-6397-3811-3EE3FF2228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6F32EB-75C3-4944-A393-543D3AD0FCF1}" type="datetimeFigureOut">
              <a:rPr lang="en-US" smtClean="0"/>
              <a:t>8/12/2025</a:t>
            </a:fld>
            <a:endParaRPr lang="en-US"/>
          </a:p>
        </p:txBody>
      </p:sp>
      <p:sp>
        <p:nvSpPr>
          <p:cNvPr id="5" name="Footer Placeholder 4">
            <a:extLst>
              <a:ext uri="{FF2B5EF4-FFF2-40B4-BE49-F238E27FC236}">
                <a16:creationId xmlns:a16="http://schemas.microsoft.com/office/drawing/2014/main" id="{4C90572F-0139-F85F-AE13-067C4BA8C5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9BC244F-5E93-F0CD-DD37-E5ADB1A792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DF6DB1-323D-4861-8D7C-F87DFDCAB51C}" type="slidenum">
              <a:rPr lang="en-US" smtClean="0"/>
              <a:t>‹#›</a:t>
            </a:fld>
            <a:endParaRPr lang="en-US"/>
          </a:p>
        </p:txBody>
      </p:sp>
    </p:spTree>
    <p:extLst>
      <p:ext uri="{BB962C8B-B14F-4D97-AF65-F5344CB8AC3E}">
        <p14:creationId xmlns:p14="http://schemas.microsoft.com/office/powerpoint/2010/main" val="2862478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3927993" cy="6858000"/>
          </a:xfrm>
          <a:solidFill>
            <a:srgbClr val="233146"/>
          </a:solidFill>
        </p:spPr>
        <p:txBody>
          <a:bodyPr anchor="ctr">
            <a:normAutofit/>
          </a:bodyPr>
          <a:lstStyle/>
          <a:p>
            <a:pPr marL="58420" algn="l"/>
            <a:r>
              <a:rPr lang="en-US" sz="4000" dirty="0">
                <a:solidFill>
                  <a:schemeClr val="bg1"/>
                </a:solidFill>
                <a:latin typeface="Century Gothic"/>
                <a:cs typeface="Arial"/>
              </a:rPr>
              <a:t>Oregon Department of </a:t>
            </a:r>
            <a:r>
              <a:rPr lang="en-US" sz="4000" b="1" dirty="0">
                <a:solidFill>
                  <a:schemeClr val="bg1"/>
                </a:solidFill>
                <a:latin typeface="Century Gothic"/>
                <a:cs typeface="Arial"/>
              </a:rPr>
              <a:t>ENERGY </a:t>
            </a:r>
            <a:br>
              <a:rPr lang="en-US" sz="4000" b="1" dirty="0">
                <a:latin typeface="Century Gothic" panose="020B0502020202020204" pitchFamily="34" charset="0"/>
                <a:cs typeface="Arial" panose="020B0604020202020204" pitchFamily="34" charset="0"/>
              </a:rPr>
            </a:br>
            <a:br>
              <a:rPr lang="en-US" sz="4000" b="1" dirty="0">
                <a:latin typeface="Century Gothic" panose="020B0502020202020204" pitchFamily="34" charset="0"/>
                <a:cs typeface="Arial" panose="020B0604020202020204" pitchFamily="34" charset="0"/>
              </a:rPr>
            </a:br>
            <a:r>
              <a:rPr lang="en-US" sz="2400" b="1" dirty="0">
                <a:solidFill>
                  <a:schemeClr val="bg1"/>
                </a:solidFill>
                <a:latin typeface="Century Gothic"/>
                <a:cs typeface="Arial"/>
              </a:rPr>
              <a:t>Response to Recent Extreme Heat in Oregon</a:t>
            </a:r>
            <a:br>
              <a:rPr lang="en-US" sz="2400" dirty="0">
                <a:latin typeface="Century Gothic" panose="020B0502020202020204" pitchFamily="34" charset="0"/>
                <a:cs typeface="Arial" panose="020B0604020202020204" pitchFamily="34" charset="0"/>
              </a:rPr>
            </a:br>
            <a:br>
              <a:rPr lang="en-US" sz="2400" dirty="0">
                <a:latin typeface="Century Gothic" panose="020B0502020202020204" pitchFamily="34" charset="0"/>
                <a:cs typeface="Arial" panose="020B0604020202020204" pitchFamily="34" charset="0"/>
              </a:rPr>
            </a:br>
            <a:r>
              <a:rPr lang="en-US" sz="2400" dirty="0">
                <a:solidFill>
                  <a:schemeClr val="bg1"/>
                </a:solidFill>
                <a:latin typeface="Century Gothic"/>
                <a:cs typeface="Arial"/>
              </a:rPr>
              <a:t>2025 Extreme Heat Summit</a:t>
            </a:r>
            <a:br>
              <a:rPr lang="en-US" sz="2400" dirty="0">
                <a:latin typeface="Century Gothic"/>
                <a:cs typeface="Arial"/>
              </a:rPr>
            </a:br>
            <a:br>
              <a:rPr lang="en-US" sz="2400" b="1" dirty="0">
                <a:solidFill>
                  <a:schemeClr val="bg1"/>
                </a:solidFill>
                <a:latin typeface="Century Gothic"/>
                <a:cs typeface="Arial"/>
              </a:rPr>
            </a:br>
            <a:br>
              <a:rPr lang="en-US" sz="2400" dirty="0">
                <a:latin typeface="Century Gothic"/>
                <a:cs typeface="Arial"/>
              </a:rPr>
            </a:br>
            <a:br>
              <a:rPr lang="en-US" sz="2400" dirty="0">
                <a:latin typeface="Century Gothic" panose="020B0502020202020204" pitchFamily="34" charset="0"/>
                <a:cs typeface="Arial" panose="020B0604020202020204" pitchFamily="34" charset="0"/>
              </a:rPr>
            </a:br>
            <a:r>
              <a:rPr lang="en-US" sz="2400" dirty="0">
                <a:solidFill>
                  <a:schemeClr val="bg1"/>
                </a:solidFill>
                <a:latin typeface="Century Gothic"/>
                <a:cs typeface="Arial"/>
              </a:rPr>
              <a:t>Stephanie Kruse</a:t>
            </a:r>
            <a:endParaRPr lang="en-US" dirty="0">
              <a:solidFill>
                <a:schemeClr val="bg1"/>
              </a:solidFill>
              <a:latin typeface="Century Gothic"/>
              <a:cs typeface="Aria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l="33943"/>
          <a:stretch/>
        </p:blipFill>
        <p:spPr>
          <a:xfrm>
            <a:off x="9496048" y="2477629"/>
            <a:ext cx="2640999" cy="26653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l="45051" b="15917"/>
          <a:stretch/>
        </p:blipFill>
        <p:spPr>
          <a:xfrm>
            <a:off x="4024623" y="2477629"/>
            <a:ext cx="2612787" cy="266537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617429" y="5908431"/>
            <a:ext cx="2355496" cy="82772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l="25748" t="138" r="8196" b="-138"/>
          <a:stretch/>
        </p:blipFill>
        <p:spPr>
          <a:xfrm>
            <a:off x="6734040" y="2481297"/>
            <a:ext cx="2640999" cy="2665377"/>
          </a:xfrm>
          <a:prstGeom prst="rect">
            <a:avLst/>
          </a:prstGeom>
        </p:spPr>
      </p:pic>
    </p:spTree>
    <p:extLst>
      <p:ext uri="{BB962C8B-B14F-4D97-AF65-F5344CB8AC3E}">
        <p14:creationId xmlns:p14="http://schemas.microsoft.com/office/powerpoint/2010/main" val="227895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4CCAB9-AB8F-4ED0-8C53-9ABF1EA763E1}"/>
              </a:ext>
            </a:extLst>
          </p:cNvPr>
          <p:cNvSpPr>
            <a:spLocks noGrp="1"/>
          </p:cNvSpPr>
          <p:nvPr>
            <p:ph type="sldNum" sz="quarter" idx="12"/>
          </p:nvPr>
        </p:nvSpPr>
        <p:spPr>
          <a:xfrm>
            <a:off x="8610599" y="6356350"/>
            <a:ext cx="3467847" cy="365125"/>
          </a:xfrm>
        </p:spPr>
        <p:txBody>
          <a:bodyPr/>
          <a:lstStyle/>
          <a:p>
            <a:fld id="{32B6499F-4593-48AF-A34D-74C01379ECF3}" type="slidenum">
              <a:rPr lang="en-US" smtClean="0"/>
              <a:t>2</a:t>
            </a:fld>
            <a:endParaRPr lang="en-US"/>
          </a:p>
        </p:txBody>
      </p:sp>
      <p:sp>
        <p:nvSpPr>
          <p:cNvPr id="2" name="Title 1"/>
          <p:cNvSpPr>
            <a:spLocks noGrp="1"/>
          </p:cNvSpPr>
          <p:nvPr>
            <p:ph type="title" idx="4294967295"/>
          </p:nvPr>
        </p:nvSpPr>
        <p:spPr>
          <a:xfrm>
            <a:off x="1004156" y="0"/>
            <a:ext cx="11187843" cy="1035050"/>
          </a:xfrm>
        </p:spPr>
        <p:txBody>
          <a:bodyPr>
            <a:normAutofit/>
          </a:bodyPr>
          <a:lstStyle/>
          <a:p>
            <a:pPr algn="ctr"/>
            <a:r>
              <a:rPr lang="en-US" sz="4000">
                <a:solidFill>
                  <a:srgbClr val="004165"/>
                </a:solidFill>
                <a:latin typeface="Century Gothic" panose="020B0502020202020204" pitchFamily="34" charset="0"/>
              </a:rPr>
              <a:t>OREGON DEPARTMENT OF ENERGY</a:t>
            </a:r>
          </a:p>
        </p:txBody>
      </p:sp>
      <p:sp>
        <p:nvSpPr>
          <p:cNvPr id="5" name="TextBox 4"/>
          <p:cNvSpPr txBox="1"/>
          <p:nvPr/>
        </p:nvSpPr>
        <p:spPr>
          <a:xfrm>
            <a:off x="1004156" y="855975"/>
            <a:ext cx="11187843" cy="369332"/>
          </a:xfrm>
          <a:prstGeom prst="rect">
            <a:avLst/>
          </a:prstGeom>
          <a:noFill/>
        </p:spPr>
        <p:txBody>
          <a:bodyPr wrap="square" rtlCol="0">
            <a:spAutoFit/>
          </a:bodyPr>
          <a:lstStyle/>
          <a:p>
            <a:pPr algn="ctr"/>
            <a:r>
              <a:rPr lang="en-US">
                <a:solidFill>
                  <a:schemeClr val="accent6">
                    <a:lumMod val="50000"/>
                  </a:schemeClr>
                </a:solidFill>
                <a:latin typeface="Century Gothic" panose="020B0502020202020204" pitchFamily="34" charset="0"/>
              </a:rPr>
              <a:t>Leading Oregon to a safe, equitable, clean, and sustainable energy future.</a:t>
            </a:r>
          </a:p>
        </p:txBody>
      </p:sp>
      <p:sp>
        <p:nvSpPr>
          <p:cNvPr id="4" name="TextBox 3">
            <a:extLst>
              <a:ext uri="{FF2B5EF4-FFF2-40B4-BE49-F238E27FC236}">
                <a16:creationId xmlns:a16="http://schemas.microsoft.com/office/drawing/2014/main" id="{47B8954F-374C-4947-B39B-21BCE46E02B3}"/>
              </a:ext>
            </a:extLst>
          </p:cNvPr>
          <p:cNvSpPr txBox="1"/>
          <p:nvPr/>
        </p:nvSpPr>
        <p:spPr>
          <a:xfrm>
            <a:off x="2193438" y="2044196"/>
            <a:ext cx="9436521" cy="1323439"/>
          </a:xfrm>
          <a:prstGeom prst="rect">
            <a:avLst/>
          </a:prstGeom>
          <a:noFill/>
        </p:spPr>
        <p:txBody>
          <a:bodyPr wrap="square" rtlCol="0">
            <a:spAutoFit/>
          </a:bodyPr>
          <a:lstStyle/>
          <a:p>
            <a:r>
              <a:rPr lang="en-US" sz="2000">
                <a:latin typeface="+mj-lt"/>
              </a:rPr>
              <a:t>The Oregon Department of Energy helps Oregonians make informed decisions and maintain a resilient and affordable energy system. We advance solutions to shape an equitable clean energy transition, protect the environment and public health, and responsibly balance energy needs and impacts for current and future generations.</a:t>
            </a:r>
          </a:p>
        </p:txBody>
      </p:sp>
      <p:pic>
        <p:nvPicPr>
          <p:cNvPr id="7" name="Picture 6">
            <a:extLst>
              <a:ext uri="{FF2B5EF4-FFF2-40B4-BE49-F238E27FC236}">
                <a16:creationId xmlns:a16="http://schemas.microsoft.com/office/drawing/2014/main" id="{31E7EE0E-A11F-4F40-9901-6EC2AA5AFEAF}"/>
              </a:ext>
            </a:extLst>
          </p:cNvPr>
          <p:cNvPicPr>
            <a:picLocks noChangeAspect="1"/>
          </p:cNvPicPr>
          <p:nvPr/>
        </p:nvPicPr>
        <p:blipFill>
          <a:blip r:embed="rId3" cstate="print">
            <a:extLst>
              <a:ext uri="{28A0092B-C50C-407E-A947-70E740481C1C}">
                <a14:useLocalDpi xmlns:a14="http://schemas.microsoft.com/office/drawing/2010/main" val="0"/>
              </a:ext>
            </a:extLst>
          </a:blip>
          <a:srcRect t="-1430" b="-4064"/>
          <a:stretch/>
        </p:blipFill>
        <p:spPr>
          <a:xfrm>
            <a:off x="786149" y="93785"/>
            <a:ext cx="1244604" cy="1312984"/>
          </a:xfrm>
          <a:prstGeom prst="rect">
            <a:avLst/>
          </a:prstGeom>
        </p:spPr>
      </p:pic>
      <p:sp>
        <p:nvSpPr>
          <p:cNvPr id="8" name="TextBox 7">
            <a:extLst>
              <a:ext uri="{FF2B5EF4-FFF2-40B4-BE49-F238E27FC236}">
                <a16:creationId xmlns:a16="http://schemas.microsoft.com/office/drawing/2014/main" id="{707EA532-B2FE-4969-8B50-96662560BE3E}"/>
              </a:ext>
            </a:extLst>
          </p:cNvPr>
          <p:cNvSpPr txBox="1"/>
          <p:nvPr/>
        </p:nvSpPr>
        <p:spPr>
          <a:xfrm>
            <a:off x="2193438" y="4054726"/>
            <a:ext cx="9436521" cy="2523768"/>
          </a:xfrm>
          <a:prstGeom prst="rect">
            <a:avLst/>
          </a:prstGeom>
          <a:noFill/>
        </p:spPr>
        <p:txBody>
          <a:bodyPr wrap="square" rtlCol="0">
            <a:spAutoFit/>
          </a:bodyPr>
          <a:lstStyle/>
          <a:p>
            <a:r>
              <a:rPr lang="en-US" sz="2000">
                <a:latin typeface="+mj-lt"/>
              </a:rPr>
              <a:t>On behalf of Oregonians across the state, the Oregon Department of Energy achieves its mission by providing:</a:t>
            </a:r>
          </a:p>
          <a:p>
            <a:pPr marL="800100" lvl="1" indent="-342900">
              <a:buFont typeface="Arial" panose="020B0604020202020204" pitchFamily="34" charset="0"/>
              <a:buChar char="•"/>
            </a:pPr>
            <a:r>
              <a:rPr lang="en-US" sz="2000">
                <a:latin typeface="+mj-lt"/>
              </a:rPr>
              <a:t>​​A Central Repository of Energy Data, Information, and Analysis</a:t>
            </a:r>
          </a:p>
          <a:p>
            <a:pPr marL="800100" lvl="1" indent="-342900">
              <a:buFont typeface="Arial" panose="020B0604020202020204" pitchFamily="34" charset="0"/>
              <a:buChar char="•"/>
            </a:pPr>
            <a:r>
              <a:rPr lang="en-US" sz="2000">
                <a:latin typeface="+mj-lt"/>
              </a:rPr>
              <a:t>A Venue for Problem-Solving Oregon's Energy Challenges</a:t>
            </a:r>
          </a:p>
          <a:p>
            <a:pPr marL="800100" lvl="1" indent="-342900">
              <a:buFont typeface="Arial" panose="020B0604020202020204" pitchFamily="34" charset="0"/>
              <a:buChar char="•"/>
            </a:pPr>
            <a:r>
              <a:rPr lang="en-US" sz="2000">
                <a:latin typeface="+mj-lt"/>
              </a:rPr>
              <a:t>Energy Education and Technical Assistance</a:t>
            </a:r>
          </a:p>
          <a:p>
            <a:pPr marL="800100" lvl="1" indent="-342900">
              <a:buFont typeface="Arial" panose="020B0604020202020204" pitchFamily="34" charset="0"/>
              <a:buChar char="•"/>
            </a:pPr>
            <a:r>
              <a:rPr lang="en-US" sz="2000">
                <a:latin typeface="+mj-lt"/>
              </a:rPr>
              <a:t>Regulation and Oversight</a:t>
            </a:r>
          </a:p>
          <a:p>
            <a:pPr marL="800100" lvl="1" indent="-342900">
              <a:buFont typeface="Arial" panose="020B0604020202020204" pitchFamily="34" charset="0"/>
              <a:buChar char="•"/>
            </a:pPr>
            <a:r>
              <a:rPr lang="en-US" sz="2000">
                <a:latin typeface="+mj-lt"/>
              </a:rPr>
              <a:t>Energy Programs and Activities</a:t>
            </a:r>
          </a:p>
          <a:p>
            <a:endParaRPr lang="en-US"/>
          </a:p>
        </p:txBody>
      </p:sp>
      <p:sp>
        <p:nvSpPr>
          <p:cNvPr id="9" name="Arrow: Pentagon 8">
            <a:extLst>
              <a:ext uri="{FF2B5EF4-FFF2-40B4-BE49-F238E27FC236}">
                <a16:creationId xmlns:a16="http://schemas.microsoft.com/office/drawing/2014/main" id="{1C1346CA-6571-4426-9FE8-D6F24D7262B0}"/>
              </a:ext>
            </a:extLst>
          </p:cNvPr>
          <p:cNvSpPr/>
          <p:nvPr/>
        </p:nvSpPr>
        <p:spPr>
          <a:xfrm>
            <a:off x="207563" y="2124303"/>
            <a:ext cx="1716604" cy="1130085"/>
          </a:xfrm>
          <a:prstGeom prst="homePlate">
            <a:avLst>
              <a:gd name="adj" fmla="val 23194"/>
            </a:avLst>
          </a:prstGeom>
          <a:solidFill>
            <a:srgbClr val="2331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Pentagon 9">
            <a:extLst>
              <a:ext uri="{FF2B5EF4-FFF2-40B4-BE49-F238E27FC236}">
                <a16:creationId xmlns:a16="http://schemas.microsoft.com/office/drawing/2014/main" id="{FB436AD0-A798-465C-ABAB-975562496E3B}"/>
              </a:ext>
            </a:extLst>
          </p:cNvPr>
          <p:cNvSpPr/>
          <p:nvPr/>
        </p:nvSpPr>
        <p:spPr>
          <a:xfrm>
            <a:off x="207563" y="4186525"/>
            <a:ext cx="1716604" cy="1130085"/>
          </a:xfrm>
          <a:prstGeom prst="homePlate">
            <a:avLst>
              <a:gd name="adj" fmla="val 23194"/>
            </a:avLst>
          </a:prstGeom>
          <a:solidFill>
            <a:srgbClr val="2331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0D879F8-B2B3-414C-82E9-4B03EABDA885}"/>
              </a:ext>
            </a:extLst>
          </p:cNvPr>
          <p:cNvSpPr txBox="1"/>
          <p:nvPr/>
        </p:nvSpPr>
        <p:spPr>
          <a:xfrm>
            <a:off x="330978" y="2316851"/>
            <a:ext cx="1346356" cy="646331"/>
          </a:xfrm>
          <a:prstGeom prst="rect">
            <a:avLst/>
          </a:prstGeom>
          <a:noFill/>
        </p:spPr>
        <p:txBody>
          <a:bodyPr wrap="square" rtlCol="0">
            <a:spAutoFit/>
          </a:bodyPr>
          <a:lstStyle/>
          <a:p>
            <a:pPr algn="ctr"/>
            <a:r>
              <a:rPr lang="en-US" b="1" spc="300">
                <a:solidFill>
                  <a:schemeClr val="bg1"/>
                </a:solidFill>
                <a:latin typeface="Century Gothic" panose="020B0502020202020204" pitchFamily="34" charset="0"/>
              </a:rPr>
              <a:t>Our Mission</a:t>
            </a:r>
          </a:p>
        </p:txBody>
      </p:sp>
      <p:sp>
        <p:nvSpPr>
          <p:cNvPr id="12" name="TextBox 11">
            <a:extLst>
              <a:ext uri="{FF2B5EF4-FFF2-40B4-BE49-F238E27FC236}">
                <a16:creationId xmlns:a16="http://schemas.microsoft.com/office/drawing/2014/main" id="{0184C5B2-EB89-426E-8038-6614A4117E13}"/>
              </a:ext>
            </a:extLst>
          </p:cNvPr>
          <p:cNvSpPr txBox="1"/>
          <p:nvPr/>
        </p:nvSpPr>
        <p:spPr>
          <a:xfrm>
            <a:off x="330978" y="4428401"/>
            <a:ext cx="1346356" cy="646331"/>
          </a:xfrm>
          <a:prstGeom prst="rect">
            <a:avLst/>
          </a:prstGeom>
          <a:noFill/>
        </p:spPr>
        <p:txBody>
          <a:bodyPr wrap="square" rtlCol="0">
            <a:spAutoFit/>
          </a:bodyPr>
          <a:lstStyle/>
          <a:p>
            <a:pPr algn="ctr"/>
            <a:r>
              <a:rPr lang="en-US" b="1" spc="300">
                <a:solidFill>
                  <a:schemeClr val="bg1"/>
                </a:solidFill>
                <a:latin typeface="Century Gothic" panose="020B0502020202020204" pitchFamily="34" charset="0"/>
              </a:rPr>
              <a:t>What We Do</a:t>
            </a:r>
          </a:p>
        </p:txBody>
      </p:sp>
    </p:spTree>
    <p:extLst>
      <p:ext uri="{BB962C8B-B14F-4D97-AF65-F5344CB8AC3E}">
        <p14:creationId xmlns:p14="http://schemas.microsoft.com/office/powerpoint/2010/main" val="1116476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DDFF9-AAFF-0A65-40B8-43000611F6A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7190577-277E-4A6A-7D5A-DC9C8E1EE6A6}"/>
              </a:ext>
            </a:extLst>
          </p:cNvPr>
          <p:cNvSpPr/>
          <p:nvPr/>
        </p:nvSpPr>
        <p:spPr>
          <a:xfrm>
            <a:off x="0" y="-4048"/>
            <a:ext cx="12192000" cy="6618905"/>
          </a:xfrm>
          <a:prstGeom prst="rect">
            <a:avLst/>
          </a:prstGeom>
          <a:solidFill>
            <a:srgbClr val="5B9BD5">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een and black background&#10;&#10;Description automatically generated">
            <a:extLst>
              <a:ext uri="{FF2B5EF4-FFF2-40B4-BE49-F238E27FC236}">
                <a16:creationId xmlns:a16="http://schemas.microsoft.com/office/drawing/2014/main" id="{F940E70D-F19D-A591-5F43-E4D50F7CFA87}"/>
              </a:ext>
            </a:extLst>
          </p:cNvPr>
          <p:cNvPicPr/>
          <p:nvPr/>
        </p:nvPicPr>
        <p:blipFill rotWithShape="1">
          <a:blip r:embed="rId3"/>
          <a:srcRect t="69391"/>
          <a:stretch/>
        </p:blipFill>
        <p:spPr>
          <a:xfrm>
            <a:off x="0" y="4801365"/>
            <a:ext cx="12192000" cy="2056635"/>
          </a:xfrm>
          <a:prstGeom prst="rect">
            <a:avLst/>
          </a:prstGeom>
        </p:spPr>
      </p:pic>
      <p:sp>
        <p:nvSpPr>
          <p:cNvPr id="3" name="Slide Number Placeholder 2">
            <a:extLst>
              <a:ext uri="{FF2B5EF4-FFF2-40B4-BE49-F238E27FC236}">
                <a16:creationId xmlns:a16="http://schemas.microsoft.com/office/drawing/2014/main" id="{F7591B8F-7090-E8F6-DC9F-51E121A8609E}"/>
              </a:ext>
            </a:extLst>
          </p:cNvPr>
          <p:cNvSpPr>
            <a:spLocks noGrp="1"/>
          </p:cNvSpPr>
          <p:nvPr>
            <p:ph type="sldNum" sz="quarter" idx="12"/>
          </p:nvPr>
        </p:nvSpPr>
        <p:spPr/>
        <p:txBody>
          <a:bodyPr/>
          <a:lstStyle/>
          <a:p>
            <a:fld id="{32B6499F-4593-48AF-A34D-74C01379ECF3}" type="slidenum">
              <a:rPr lang="en-US" smtClean="0"/>
              <a:t>3</a:t>
            </a:fld>
            <a:endParaRPr lang="en-US"/>
          </a:p>
        </p:txBody>
      </p:sp>
      <p:sp>
        <p:nvSpPr>
          <p:cNvPr id="2" name="Title 1">
            <a:extLst>
              <a:ext uri="{FF2B5EF4-FFF2-40B4-BE49-F238E27FC236}">
                <a16:creationId xmlns:a16="http://schemas.microsoft.com/office/drawing/2014/main" id="{1FFDBA88-1F48-8C11-2B35-BB7D84013037}"/>
              </a:ext>
            </a:extLst>
          </p:cNvPr>
          <p:cNvSpPr>
            <a:spLocks noGrp="1"/>
          </p:cNvSpPr>
          <p:nvPr>
            <p:ph type="title" idx="4294967295"/>
          </p:nvPr>
        </p:nvSpPr>
        <p:spPr>
          <a:xfrm>
            <a:off x="1" y="1"/>
            <a:ext cx="12192000" cy="985608"/>
          </a:xfrm>
        </p:spPr>
        <p:txBody>
          <a:bodyPr>
            <a:normAutofit/>
          </a:bodyPr>
          <a:lstStyle/>
          <a:p>
            <a:pPr algn="ctr"/>
            <a:r>
              <a:rPr lang="en-US" sz="3800" b="1">
                <a:solidFill>
                  <a:srgbClr val="233146"/>
                </a:solidFill>
                <a:latin typeface="Century Gothic" panose="020B0502020202020204" pitchFamily="34" charset="0"/>
              </a:rPr>
              <a:t>OREGON COOLING NEEDS STUDY</a:t>
            </a:r>
          </a:p>
        </p:txBody>
      </p:sp>
      <p:pic>
        <p:nvPicPr>
          <p:cNvPr id="6" name="Picture 5">
            <a:extLst>
              <a:ext uri="{FF2B5EF4-FFF2-40B4-BE49-F238E27FC236}">
                <a16:creationId xmlns:a16="http://schemas.microsoft.com/office/drawing/2014/main" id="{8EBEAA81-D9B0-6F61-B142-E3FDE710E775}"/>
              </a:ext>
            </a:extLst>
          </p:cNvPr>
          <p:cNvPicPr>
            <a:picLocks noChangeAspect="1"/>
          </p:cNvPicPr>
          <p:nvPr/>
        </p:nvPicPr>
        <p:blipFill>
          <a:blip r:embed="rId4"/>
          <a:srcRect/>
          <a:stretch/>
        </p:blipFill>
        <p:spPr>
          <a:xfrm>
            <a:off x="817179" y="1329003"/>
            <a:ext cx="1221827" cy="1221827"/>
          </a:xfrm>
          <a:prstGeom prst="rect">
            <a:avLst/>
          </a:prstGeom>
          <a:effectLst>
            <a:outerShdw blurRad="127000" algn="ctr" rotWithShape="0">
              <a:srgbClr val="FFC000">
                <a:alpha val="30000"/>
              </a:srgbClr>
            </a:outerShdw>
          </a:effectLst>
        </p:spPr>
      </p:pic>
      <p:pic>
        <p:nvPicPr>
          <p:cNvPr id="8" name="Picture 7" descr="An orange arrow pointing to the left&#10;&#10;Description automatically generated">
            <a:extLst>
              <a:ext uri="{FF2B5EF4-FFF2-40B4-BE49-F238E27FC236}">
                <a16:creationId xmlns:a16="http://schemas.microsoft.com/office/drawing/2014/main" id="{B09459B9-96C5-25B6-6DFB-D3941ADDE3D9}"/>
              </a:ext>
            </a:extLst>
          </p:cNvPr>
          <p:cNvPicPr>
            <a:picLocks noChangeAspect="1"/>
          </p:cNvPicPr>
          <p:nvPr/>
        </p:nvPicPr>
        <p:blipFill>
          <a:blip r:embed="rId5"/>
          <a:stretch>
            <a:fillRect/>
          </a:stretch>
        </p:blipFill>
        <p:spPr>
          <a:xfrm rot="19858452" flipH="1">
            <a:off x="10840966" y="4532739"/>
            <a:ext cx="1279361" cy="1279361"/>
          </a:xfrm>
          <a:prstGeom prst="rect">
            <a:avLst/>
          </a:prstGeom>
          <a:effectLst>
            <a:outerShdw blurRad="50800" dist="38100" dir="2700000" algn="tl" rotWithShape="0">
              <a:prstClr val="black">
                <a:alpha val="40000"/>
              </a:prstClr>
            </a:outerShdw>
          </a:effectLst>
        </p:spPr>
      </p:pic>
      <p:pic>
        <p:nvPicPr>
          <p:cNvPr id="9" name="Picture 8" descr="An orange arrow pointing to the left&#10;&#10;Description automatically generated">
            <a:extLst>
              <a:ext uri="{FF2B5EF4-FFF2-40B4-BE49-F238E27FC236}">
                <a16:creationId xmlns:a16="http://schemas.microsoft.com/office/drawing/2014/main" id="{C3A321C3-DBC8-AFA2-1DC1-E838AFB96371}"/>
              </a:ext>
            </a:extLst>
          </p:cNvPr>
          <p:cNvPicPr>
            <a:picLocks noChangeAspect="1"/>
          </p:cNvPicPr>
          <p:nvPr/>
        </p:nvPicPr>
        <p:blipFill>
          <a:blip r:embed="rId5"/>
          <a:stretch>
            <a:fillRect/>
          </a:stretch>
        </p:blipFill>
        <p:spPr>
          <a:xfrm rot="1862140">
            <a:off x="7638834" y="4996006"/>
            <a:ext cx="1015061" cy="101506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5F2C51D8-294A-B596-7F2A-97C6B1D4B581}"/>
              </a:ext>
            </a:extLst>
          </p:cNvPr>
          <p:cNvPicPr>
            <a:picLocks noChangeAspect="1"/>
          </p:cNvPicPr>
          <p:nvPr/>
        </p:nvPicPr>
        <p:blipFill>
          <a:blip r:embed="rId6"/>
          <a:srcRect/>
          <a:stretch/>
        </p:blipFill>
        <p:spPr>
          <a:xfrm rot="5400000">
            <a:off x="459804" y="4040199"/>
            <a:ext cx="731520" cy="731520"/>
          </a:xfrm>
          <a:prstGeom prst="rect">
            <a:avLst/>
          </a:prstGeom>
          <a:effectLst>
            <a:outerShdw blurRad="63500" sx="102000" sy="102000" algn="ctr" rotWithShape="0">
              <a:prstClr val="black">
                <a:alpha val="40000"/>
              </a:prstClr>
            </a:outerShdw>
          </a:effectLst>
        </p:spPr>
      </p:pic>
      <p:grpSp>
        <p:nvGrpSpPr>
          <p:cNvPr id="11" name="Group 10">
            <a:extLst>
              <a:ext uri="{FF2B5EF4-FFF2-40B4-BE49-F238E27FC236}">
                <a16:creationId xmlns:a16="http://schemas.microsoft.com/office/drawing/2014/main" id="{B4217065-D0D3-6D17-3974-BA238A70534E}"/>
              </a:ext>
            </a:extLst>
          </p:cNvPr>
          <p:cNvGrpSpPr/>
          <p:nvPr/>
        </p:nvGrpSpPr>
        <p:grpSpPr>
          <a:xfrm>
            <a:off x="2226265" y="1334136"/>
            <a:ext cx="3480852" cy="1143000"/>
            <a:chOff x="2226265" y="1104440"/>
            <a:chExt cx="3480852" cy="1143000"/>
          </a:xfrm>
        </p:grpSpPr>
        <p:sp>
          <p:nvSpPr>
            <p:cNvPr id="12" name="Content Placeholder 2">
              <a:extLst>
                <a:ext uri="{FF2B5EF4-FFF2-40B4-BE49-F238E27FC236}">
                  <a16:creationId xmlns:a16="http://schemas.microsoft.com/office/drawing/2014/main" id="{7F52D421-7DF9-C195-88B1-BE94798F6810}"/>
                </a:ext>
              </a:extLst>
            </p:cNvPr>
            <p:cNvSpPr txBox="1">
              <a:spLocks/>
            </p:cNvSpPr>
            <p:nvPr/>
          </p:nvSpPr>
          <p:spPr>
            <a:xfrm>
              <a:off x="2890418" y="1104440"/>
              <a:ext cx="2816699" cy="1143000"/>
            </a:xfrm>
            <a:prstGeom prst="rect">
              <a:avLst/>
            </a:prstGeom>
          </p:spPr>
          <p:txBody>
            <a:bodyPr vert="horz" lIns="91440" tIns="45720" rIns="91440" bIns="45720" rtlCol="0" anchor="ctr">
              <a:normAutofit fontScale="92500"/>
            </a:bodyPr>
            <a:lstStyle>
              <a:lvl1pPr marL="0" indent="0" algn="l" defTabSz="685800" rtl="0" eaLnBrk="1" latinLnBrk="0" hangingPunct="1">
                <a:lnSpc>
                  <a:spcPct val="90000"/>
                </a:lnSpc>
                <a:spcBef>
                  <a:spcPts val="750"/>
                </a:spcBef>
                <a:buClr>
                  <a:srgbClr val="F7921E"/>
                </a:buClr>
                <a:buFont typeface="System Font Regular"/>
                <a:buNone/>
                <a:defRPr sz="1800" kern="1200">
                  <a:solidFill>
                    <a:schemeClr val="tx1">
                      <a:tint val="75000"/>
                    </a:schemeClr>
                  </a:solidFill>
                  <a:latin typeface="Avenir Book" panose="02000503020000020003" pitchFamily="2" charset="0"/>
                  <a:ea typeface="+mn-ea"/>
                  <a:cs typeface="+mn-cs"/>
                </a:defRPr>
              </a:lvl1pPr>
              <a:lvl2pPr marL="342900" indent="0" algn="l" defTabSz="685800" rtl="0" eaLnBrk="1" latinLnBrk="0" hangingPunct="1">
                <a:lnSpc>
                  <a:spcPct val="90000"/>
                </a:lnSpc>
                <a:spcBef>
                  <a:spcPts val="375"/>
                </a:spcBef>
                <a:buClr>
                  <a:srgbClr val="F7921E"/>
                </a:buClr>
                <a:buFont typeface="Courier New" panose="02070309020205020404" pitchFamily="49" charset="0"/>
                <a:buNone/>
                <a:defRPr sz="1500" kern="1200">
                  <a:solidFill>
                    <a:schemeClr val="tx1">
                      <a:tint val="75000"/>
                    </a:schemeClr>
                  </a:solidFill>
                  <a:latin typeface="Avenir Book" panose="02000503020000020003" pitchFamily="2" charset="0"/>
                  <a:ea typeface="+mn-ea"/>
                  <a:cs typeface="+mn-cs"/>
                </a:defRPr>
              </a:lvl2pPr>
              <a:lvl3pPr marL="685800" indent="0" algn="l" defTabSz="685800" rtl="0" eaLnBrk="1" latinLnBrk="0" hangingPunct="1">
                <a:lnSpc>
                  <a:spcPct val="90000"/>
                </a:lnSpc>
                <a:spcBef>
                  <a:spcPts val="375"/>
                </a:spcBef>
                <a:buClr>
                  <a:srgbClr val="F7921E"/>
                </a:buClr>
                <a:buFont typeface="Wingdings" pitchFamily="2" charset="2"/>
                <a:buNone/>
                <a:defRPr sz="1350" kern="1200">
                  <a:solidFill>
                    <a:schemeClr val="tx1">
                      <a:tint val="75000"/>
                    </a:schemeClr>
                  </a:solidFill>
                  <a:latin typeface="Avenir Book" panose="02000503020000020003" pitchFamily="2" charset="0"/>
                  <a:ea typeface="+mn-ea"/>
                  <a:cs typeface="+mn-cs"/>
                </a:defRPr>
              </a:lvl3pPr>
              <a:lvl4pPr marL="1028700" indent="0" algn="l" defTabSz="685800" rtl="0" eaLnBrk="1" latinLnBrk="0" hangingPunct="1">
                <a:lnSpc>
                  <a:spcPct val="90000"/>
                </a:lnSpc>
                <a:spcBef>
                  <a:spcPts val="375"/>
                </a:spcBef>
                <a:buClr>
                  <a:srgbClr val="F7921E"/>
                </a:buClr>
                <a:buFont typeface="Arial" panose="020B0604020202020204" pitchFamily="34" charset="0"/>
                <a:buNone/>
                <a:defRPr sz="1200" kern="1200">
                  <a:solidFill>
                    <a:schemeClr val="tx1">
                      <a:tint val="75000"/>
                    </a:schemeClr>
                  </a:solidFill>
                  <a:latin typeface="Avenir Book" panose="02000503020000020003" pitchFamily="2" charset="0"/>
                  <a:ea typeface="+mn-ea"/>
                  <a:cs typeface="+mn-cs"/>
                </a:defRPr>
              </a:lvl4pPr>
              <a:lvl5pPr marL="1371600" indent="0" algn="l" defTabSz="685800" rtl="0" eaLnBrk="1" latinLnBrk="0" hangingPunct="1">
                <a:lnSpc>
                  <a:spcPct val="90000"/>
                </a:lnSpc>
                <a:spcBef>
                  <a:spcPts val="375"/>
                </a:spcBef>
                <a:buClr>
                  <a:srgbClr val="F7921E"/>
                </a:buClr>
                <a:buFont typeface="System Font Regular"/>
                <a:buNone/>
                <a:defRPr sz="1200" kern="1200">
                  <a:solidFill>
                    <a:schemeClr val="tx1">
                      <a:tint val="75000"/>
                    </a:schemeClr>
                  </a:solidFill>
                  <a:latin typeface="Avenir Book" panose="02000503020000020003"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en-US" sz="2000" b="1">
                  <a:solidFill>
                    <a:schemeClr val="tx1"/>
                  </a:solidFill>
                  <a:latin typeface="Avenir Book"/>
                </a:rPr>
                <a:t>2022’s Senate Bill 1536</a:t>
              </a:r>
              <a:r>
                <a:rPr lang="en-US" sz="2000">
                  <a:solidFill>
                    <a:schemeClr val="tx1"/>
                  </a:solidFill>
                  <a:latin typeface="Avenir Book"/>
                </a:rPr>
                <a:t> Aimed to improve indoor cooling and allocate cooling infrastructure funds.</a:t>
              </a:r>
            </a:p>
          </p:txBody>
        </p:sp>
        <p:pic>
          <p:nvPicPr>
            <p:cNvPr id="13" name="Picture 12">
              <a:extLst>
                <a:ext uri="{FF2B5EF4-FFF2-40B4-BE49-F238E27FC236}">
                  <a16:creationId xmlns:a16="http://schemas.microsoft.com/office/drawing/2014/main" id="{074ADF03-012F-8783-5CAB-61F060183555}"/>
                </a:ext>
              </a:extLst>
            </p:cNvPr>
            <p:cNvPicPr>
              <a:picLocks noChangeAspect="1"/>
            </p:cNvPicPr>
            <p:nvPr/>
          </p:nvPicPr>
          <p:blipFill>
            <a:blip r:embed="rId7"/>
            <a:srcRect/>
            <a:stretch/>
          </p:blipFill>
          <p:spPr>
            <a:xfrm>
              <a:off x="2226265" y="1315552"/>
              <a:ext cx="731520" cy="731520"/>
            </a:xfrm>
            <a:prstGeom prst="rect">
              <a:avLst/>
            </a:prstGeom>
            <a:effectLst>
              <a:outerShdw blurRad="50800" dist="38100" dir="2700000" algn="tl" rotWithShape="0">
                <a:prstClr val="black">
                  <a:alpha val="40000"/>
                </a:prstClr>
              </a:outerShdw>
            </a:effectLst>
          </p:spPr>
        </p:pic>
      </p:grpSp>
      <p:pic>
        <p:nvPicPr>
          <p:cNvPr id="14" name="Picture 13">
            <a:extLst>
              <a:ext uri="{FF2B5EF4-FFF2-40B4-BE49-F238E27FC236}">
                <a16:creationId xmlns:a16="http://schemas.microsoft.com/office/drawing/2014/main" id="{6FAA1A7C-D1EE-237E-824E-6F2A81398567}"/>
              </a:ext>
            </a:extLst>
          </p:cNvPr>
          <p:cNvPicPr/>
          <p:nvPr/>
        </p:nvPicPr>
        <p:blipFill>
          <a:blip r:embed="rId8"/>
          <a:srcRect/>
          <a:stretch/>
        </p:blipFill>
        <p:spPr>
          <a:xfrm>
            <a:off x="261088" y="4498153"/>
            <a:ext cx="1476976" cy="1476976"/>
          </a:xfrm>
          <a:prstGeom prst="rect">
            <a:avLst/>
          </a:prstGeom>
          <a:effectLst>
            <a:outerShdw blurRad="50800" dist="38100" dir="5400000" algn="t" rotWithShape="0">
              <a:prstClr val="black">
                <a:alpha val="40000"/>
              </a:prstClr>
            </a:outerShdw>
          </a:effectLst>
        </p:spPr>
      </p:pic>
      <p:pic>
        <p:nvPicPr>
          <p:cNvPr id="15" name="Picture 14" descr="A couple of men working on a wooden structure&#10;&#10;Description automatically generated">
            <a:extLst>
              <a:ext uri="{FF2B5EF4-FFF2-40B4-BE49-F238E27FC236}">
                <a16:creationId xmlns:a16="http://schemas.microsoft.com/office/drawing/2014/main" id="{1456464B-FD6A-2AA8-C84C-483344DAAD30}"/>
              </a:ext>
            </a:extLst>
          </p:cNvPr>
          <p:cNvPicPr/>
          <p:nvPr/>
        </p:nvPicPr>
        <p:blipFill>
          <a:blip r:embed="rId9"/>
          <a:stretch>
            <a:fillRect/>
          </a:stretch>
        </p:blipFill>
        <p:spPr>
          <a:xfrm flipH="1">
            <a:off x="2818656" y="4968443"/>
            <a:ext cx="1347103" cy="1347103"/>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4F7482F6-1EFE-DDBE-882D-B514F5EF4640}"/>
              </a:ext>
            </a:extLst>
          </p:cNvPr>
          <p:cNvPicPr>
            <a:picLocks noChangeAspect="1"/>
          </p:cNvPicPr>
          <p:nvPr/>
        </p:nvPicPr>
        <p:blipFill>
          <a:blip r:embed="rId6"/>
          <a:srcRect/>
          <a:stretch/>
        </p:blipFill>
        <p:spPr>
          <a:xfrm rot="5400000">
            <a:off x="3539619" y="4749683"/>
            <a:ext cx="442880" cy="731520"/>
          </a:xfrm>
          <a:prstGeom prst="rect">
            <a:avLst/>
          </a:prstGeom>
          <a:effectLst>
            <a:outerShdw blurRad="50800" dist="38100" dir="2700000" algn="tl" rotWithShape="0">
              <a:prstClr val="black">
                <a:alpha val="40000"/>
              </a:prstClr>
            </a:outerShdw>
          </a:effectLst>
        </p:spPr>
      </p:pic>
      <p:pic>
        <p:nvPicPr>
          <p:cNvPr id="17" name="Picture 16" descr="A building with many windows&#10;&#10;Description automatically generated">
            <a:extLst>
              <a:ext uri="{FF2B5EF4-FFF2-40B4-BE49-F238E27FC236}">
                <a16:creationId xmlns:a16="http://schemas.microsoft.com/office/drawing/2014/main" id="{20DB3F11-AA3C-BB58-8FD4-B07AE77EACA3}"/>
              </a:ext>
            </a:extLst>
          </p:cNvPr>
          <p:cNvPicPr/>
          <p:nvPr/>
        </p:nvPicPr>
        <p:blipFill>
          <a:blip r:embed="rId10"/>
          <a:stretch>
            <a:fillRect/>
          </a:stretch>
        </p:blipFill>
        <p:spPr>
          <a:xfrm>
            <a:off x="4795528" y="5387683"/>
            <a:ext cx="1422969" cy="1422969"/>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5F0AAB45-E93D-820B-FBAE-D5D8CCCB75D2}"/>
              </a:ext>
            </a:extLst>
          </p:cNvPr>
          <p:cNvPicPr>
            <a:picLocks noChangeAspect="1"/>
          </p:cNvPicPr>
          <p:nvPr/>
        </p:nvPicPr>
        <p:blipFill>
          <a:blip r:embed="rId6"/>
          <a:srcRect/>
          <a:stretch/>
        </p:blipFill>
        <p:spPr>
          <a:xfrm rot="5400000">
            <a:off x="5102377" y="4747603"/>
            <a:ext cx="731520" cy="731520"/>
          </a:xfrm>
          <a:prstGeom prst="rect">
            <a:avLst/>
          </a:prstGeom>
          <a:effectLst>
            <a:outerShdw blurRad="50800" dist="38100" dir="2700000" algn="tl" rotWithShape="0">
              <a:prstClr val="black">
                <a:alpha val="40000"/>
              </a:prstClr>
            </a:outerShdw>
          </a:effectLst>
        </p:spPr>
      </p:pic>
      <p:grpSp>
        <p:nvGrpSpPr>
          <p:cNvPr id="19" name="Group 18">
            <a:extLst>
              <a:ext uri="{FF2B5EF4-FFF2-40B4-BE49-F238E27FC236}">
                <a16:creationId xmlns:a16="http://schemas.microsoft.com/office/drawing/2014/main" id="{6F98DBA1-74B2-727F-4D76-6B37D7DB5EFE}"/>
              </a:ext>
            </a:extLst>
          </p:cNvPr>
          <p:cNvGrpSpPr/>
          <p:nvPr/>
        </p:nvGrpSpPr>
        <p:grpSpPr>
          <a:xfrm>
            <a:off x="5044130" y="4233854"/>
            <a:ext cx="2975545" cy="742063"/>
            <a:chOff x="5044130" y="3351019"/>
            <a:chExt cx="2975545" cy="742063"/>
          </a:xfrm>
        </p:grpSpPr>
        <p:sp>
          <p:nvSpPr>
            <p:cNvPr id="20" name="Rectangle: Rounded Corners 19">
              <a:extLst>
                <a:ext uri="{FF2B5EF4-FFF2-40B4-BE49-F238E27FC236}">
                  <a16:creationId xmlns:a16="http://schemas.microsoft.com/office/drawing/2014/main" id="{578D0D9E-F25A-9EEC-718B-17CB4152C8E7}"/>
                </a:ext>
              </a:extLst>
            </p:cNvPr>
            <p:cNvSpPr/>
            <p:nvPr/>
          </p:nvSpPr>
          <p:spPr>
            <a:xfrm>
              <a:off x="5044130" y="3351019"/>
              <a:ext cx="2975545" cy="742063"/>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700"/>
            </a:p>
          </p:txBody>
        </p:sp>
        <p:sp>
          <p:nvSpPr>
            <p:cNvPr id="21" name="Content Placeholder 2">
              <a:extLst>
                <a:ext uri="{FF2B5EF4-FFF2-40B4-BE49-F238E27FC236}">
                  <a16:creationId xmlns:a16="http://schemas.microsoft.com/office/drawing/2014/main" id="{DD4646CD-8266-984B-E1D7-4BFCFF5A1C22}"/>
                </a:ext>
              </a:extLst>
            </p:cNvPr>
            <p:cNvSpPr txBox="1">
              <a:spLocks/>
            </p:cNvSpPr>
            <p:nvPr/>
          </p:nvSpPr>
          <p:spPr>
            <a:xfrm>
              <a:off x="5102378" y="3351019"/>
              <a:ext cx="2917297" cy="742063"/>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Clr>
                  <a:srgbClr val="F7921E"/>
                </a:buClr>
                <a:buFont typeface="System Font Regular"/>
                <a:buNone/>
                <a:defRPr sz="1800" kern="1200">
                  <a:solidFill>
                    <a:schemeClr val="tx1">
                      <a:tint val="75000"/>
                    </a:schemeClr>
                  </a:solidFill>
                  <a:latin typeface="Avenir Book" panose="02000503020000020003" pitchFamily="2" charset="0"/>
                  <a:ea typeface="+mn-ea"/>
                  <a:cs typeface="+mn-cs"/>
                </a:defRPr>
              </a:lvl1pPr>
              <a:lvl2pPr marL="342900" indent="0" algn="l" defTabSz="685800" rtl="0" eaLnBrk="1" latinLnBrk="0" hangingPunct="1">
                <a:lnSpc>
                  <a:spcPct val="90000"/>
                </a:lnSpc>
                <a:spcBef>
                  <a:spcPts val="375"/>
                </a:spcBef>
                <a:buClr>
                  <a:srgbClr val="F7921E"/>
                </a:buClr>
                <a:buFont typeface="Courier New" panose="02070309020205020404" pitchFamily="49" charset="0"/>
                <a:buNone/>
                <a:defRPr sz="1500" kern="1200">
                  <a:solidFill>
                    <a:schemeClr val="tx1">
                      <a:tint val="75000"/>
                    </a:schemeClr>
                  </a:solidFill>
                  <a:latin typeface="Avenir Book" panose="02000503020000020003" pitchFamily="2" charset="0"/>
                  <a:ea typeface="+mn-ea"/>
                  <a:cs typeface="+mn-cs"/>
                </a:defRPr>
              </a:lvl2pPr>
              <a:lvl3pPr marL="685800" indent="0" algn="l" defTabSz="685800" rtl="0" eaLnBrk="1" latinLnBrk="0" hangingPunct="1">
                <a:lnSpc>
                  <a:spcPct val="90000"/>
                </a:lnSpc>
                <a:spcBef>
                  <a:spcPts val="375"/>
                </a:spcBef>
                <a:buClr>
                  <a:srgbClr val="F7921E"/>
                </a:buClr>
                <a:buFont typeface="Wingdings" pitchFamily="2" charset="2"/>
                <a:buNone/>
                <a:defRPr sz="1350" kern="1200">
                  <a:solidFill>
                    <a:schemeClr val="tx1">
                      <a:tint val="75000"/>
                    </a:schemeClr>
                  </a:solidFill>
                  <a:latin typeface="Avenir Book" panose="02000503020000020003" pitchFamily="2" charset="0"/>
                  <a:ea typeface="+mn-ea"/>
                  <a:cs typeface="+mn-cs"/>
                </a:defRPr>
              </a:lvl3pPr>
              <a:lvl4pPr marL="1028700" indent="0" algn="l" defTabSz="685800" rtl="0" eaLnBrk="1" latinLnBrk="0" hangingPunct="1">
                <a:lnSpc>
                  <a:spcPct val="90000"/>
                </a:lnSpc>
                <a:spcBef>
                  <a:spcPts val="375"/>
                </a:spcBef>
                <a:buClr>
                  <a:srgbClr val="F7921E"/>
                </a:buClr>
                <a:buFont typeface="Arial" panose="020B0604020202020204" pitchFamily="34" charset="0"/>
                <a:buNone/>
                <a:defRPr sz="1200" kern="1200">
                  <a:solidFill>
                    <a:schemeClr val="tx1">
                      <a:tint val="75000"/>
                    </a:schemeClr>
                  </a:solidFill>
                  <a:latin typeface="Avenir Book" panose="02000503020000020003" pitchFamily="2" charset="0"/>
                  <a:ea typeface="+mn-ea"/>
                  <a:cs typeface="+mn-cs"/>
                </a:defRPr>
              </a:lvl4pPr>
              <a:lvl5pPr marL="1371600" indent="0" algn="l" defTabSz="685800" rtl="0" eaLnBrk="1" latinLnBrk="0" hangingPunct="1">
                <a:lnSpc>
                  <a:spcPct val="90000"/>
                </a:lnSpc>
                <a:spcBef>
                  <a:spcPts val="375"/>
                </a:spcBef>
                <a:buClr>
                  <a:srgbClr val="F7921E"/>
                </a:buClr>
                <a:buFont typeface="System Font Regular"/>
                <a:buNone/>
                <a:defRPr sz="1200" kern="1200">
                  <a:solidFill>
                    <a:schemeClr val="tx1">
                      <a:tint val="75000"/>
                    </a:schemeClr>
                  </a:solidFill>
                  <a:latin typeface="Avenir Book" panose="02000503020000020003"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en-US" sz="1700">
                  <a:solidFill>
                    <a:schemeClr val="tx1"/>
                  </a:solidFill>
                  <a:latin typeface="Avenir Book"/>
                </a:rPr>
                <a:t>Updated language for “warming centers” to include cooling and air filtration.</a:t>
              </a:r>
            </a:p>
          </p:txBody>
        </p:sp>
      </p:grpSp>
      <p:sp>
        <p:nvSpPr>
          <p:cNvPr id="22" name="Rectangle: Rounded Corners 21">
            <a:extLst>
              <a:ext uri="{FF2B5EF4-FFF2-40B4-BE49-F238E27FC236}">
                <a16:creationId xmlns:a16="http://schemas.microsoft.com/office/drawing/2014/main" id="{17C8C1E8-4720-ECC8-09A6-9D099737BB02}"/>
              </a:ext>
            </a:extLst>
          </p:cNvPr>
          <p:cNvSpPr/>
          <p:nvPr/>
        </p:nvSpPr>
        <p:spPr>
          <a:xfrm>
            <a:off x="4323594" y="3243974"/>
            <a:ext cx="3240527" cy="861726"/>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925B2F2-6558-E059-9E12-0F0E039B6C47}"/>
              </a:ext>
            </a:extLst>
          </p:cNvPr>
          <p:cNvGrpSpPr/>
          <p:nvPr/>
        </p:nvGrpSpPr>
        <p:grpSpPr>
          <a:xfrm>
            <a:off x="3995485" y="3264006"/>
            <a:ext cx="3568636" cy="841694"/>
            <a:chOff x="3995485" y="2381171"/>
            <a:chExt cx="3568636" cy="841694"/>
          </a:xfrm>
        </p:grpSpPr>
        <p:sp>
          <p:nvSpPr>
            <p:cNvPr id="24" name="Content Placeholder 2">
              <a:extLst>
                <a:ext uri="{FF2B5EF4-FFF2-40B4-BE49-F238E27FC236}">
                  <a16:creationId xmlns:a16="http://schemas.microsoft.com/office/drawing/2014/main" id="{EE609969-A31C-C6B1-22EF-BF3E587B1611}"/>
                </a:ext>
              </a:extLst>
            </p:cNvPr>
            <p:cNvSpPr txBox="1">
              <a:spLocks/>
            </p:cNvSpPr>
            <p:nvPr/>
          </p:nvSpPr>
          <p:spPr>
            <a:xfrm>
              <a:off x="4592321" y="2381171"/>
              <a:ext cx="2971800" cy="841694"/>
            </a:xfrm>
            <a:prstGeom prst="rect">
              <a:avLst/>
            </a:prstGeom>
          </p:spPr>
          <p:txBody>
            <a:bodyPr vert="horz" lIns="91440" tIns="45720" rIns="91440" bIns="45720" rtlCol="0" anchor="ctr">
              <a:normAutofit fontScale="85000" lnSpcReduction="10000"/>
            </a:bodyPr>
            <a:lstStyle>
              <a:lvl1pPr marL="0" indent="0" algn="l" defTabSz="685800" rtl="0" eaLnBrk="1" latinLnBrk="0" hangingPunct="1">
                <a:lnSpc>
                  <a:spcPct val="90000"/>
                </a:lnSpc>
                <a:spcBef>
                  <a:spcPts val="750"/>
                </a:spcBef>
                <a:buClr>
                  <a:srgbClr val="F7921E"/>
                </a:buClr>
                <a:buFont typeface="System Font Regular"/>
                <a:buNone/>
                <a:defRPr sz="1800" kern="1200">
                  <a:solidFill>
                    <a:schemeClr val="tx1">
                      <a:tint val="75000"/>
                    </a:schemeClr>
                  </a:solidFill>
                  <a:latin typeface="Avenir Book" panose="02000503020000020003" pitchFamily="2" charset="0"/>
                  <a:ea typeface="+mn-ea"/>
                  <a:cs typeface="+mn-cs"/>
                </a:defRPr>
              </a:lvl1pPr>
              <a:lvl2pPr marL="342900" indent="0" algn="l" defTabSz="685800" rtl="0" eaLnBrk="1" latinLnBrk="0" hangingPunct="1">
                <a:lnSpc>
                  <a:spcPct val="90000"/>
                </a:lnSpc>
                <a:spcBef>
                  <a:spcPts val="375"/>
                </a:spcBef>
                <a:buClr>
                  <a:srgbClr val="F7921E"/>
                </a:buClr>
                <a:buFont typeface="Courier New" panose="02070309020205020404" pitchFamily="49" charset="0"/>
                <a:buNone/>
                <a:defRPr sz="1500" kern="1200">
                  <a:solidFill>
                    <a:schemeClr val="tx1">
                      <a:tint val="75000"/>
                    </a:schemeClr>
                  </a:solidFill>
                  <a:latin typeface="Avenir Book" panose="02000503020000020003" pitchFamily="2" charset="0"/>
                  <a:ea typeface="+mn-ea"/>
                  <a:cs typeface="+mn-cs"/>
                </a:defRPr>
              </a:lvl2pPr>
              <a:lvl3pPr marL="685800" indent="0" algn="l" defTabSz="685800" rtl="0" eaLnBrk="1" latinLnBrk="0" hangingPunct="1">
                <a:lnSpc>
                  <a:spcPct val="90000"/>
                </a:lnSpc>
                <a:spcBef>
                  <a:spcPts val="375"/>
                </a:spcBef>
                <a:buClr>
                  <a:srgbClr val="F7921E"/>
                </a:buClr>
                <a:buFont typeface="Wingdings" pitchFamily="2" charset="2"/>
                <a:buNone/>
                <a:defRPr sz="1350" kern="1200">
                  <a:solidFill>
                    <a:schemeClr val="tx1">
                      <a:tint val="75000"/>
                    </a:schemeClr>
                  </a:solidFill>
                  <a:latin typeface="Avenir Book" panose="02000503020000020003" pitchFamily="2" charset="0"/>
                  <a:ea typeface="+mn-ea"/>
                  <a:cs typeface="+mn-cs"/>
                </a:defRPr>
              </a:lvl3pPr>
              <a:lvl4pPr marL="1028700" indent="0" algn="l" defTabSz="685800" rtl="0" eaLnBrk="1" latinLnBrk="0" hangingPunct="1">
                <a:lnSpc>
                  <a:spcPct val="90000"/>
                </a:lnSpc>
                <a:spcBef>
                  <a:spcPts val="375"/>
                </a:spcBef>
                <a:buClr>
                  <a:srgbClr val="F7921E"/>
                </a:buClr>
                <a:buFont typeface="Arial" panose="020B0604020202020204" pitchFamily="34" charset="0"/>
                <a:buNone/>
                <a:defRPr sz="1200" kern="1200">
                  <a:solidFill>
                    <a:schemeClr val="tx1">
                      <a:tint val="75000"/>
                    </a:schemeClr>
                  </a:solidFill>
                  <a:latin typeface="Avenir Book" panose="02000503020000020003" pitchFamily="2" charset="0"/>
                  <a:ea typeface="+mn-ea"/>
                  <a:cs typeface="+mn-cs"/>
                </a:defRPr>
              </a:lvl4pPr>
              <a:lvl5pPr marL="1371600" indent="0" algn="l" defTabSz="685800" rtl="0" eaLnBrk="1" latinLnBrk="0" hangingPunct="1">
                <a:lnSpc>
                  <a:spcPct val="90000"/>
                </a:lnSpc>
                <a:spcBef>
                  <a:spcPts val="375"/>
                </a:spcBef>
                <a:buClr>
                  <a:srgbClr val="F7921E"/>
                </a:buClr>
                <a:buFont typeface="System Font Regular"/>
                <a:buNone/>
                <a:defRPr sz="1200" kern="1200">
                  <a:solidFill>
                    <a:schemeClr val="tx1">
                      <a:tint val="75000"/>
                    </a:schemeClr>
                  </a:solidFill>
                  <a:latin typeface="Avenir Book" panose="02000503020000020003"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en-US" sz="2000">
                  <a:solidFill>
                    <a:schemeClr val="tx1"/>
                  </a:solidFill>
                  <a:latin typeface="Avenir Book"/>
                </a:rPr>
                <a:t>Created an Oregon Health Authority program to distribute air conditioners and air filters.</a:t>
              </a:r>
            </a:p>
          </p:txBody>
        </p:sp>
        <p:pic>
          <p:nvPicPr>
            <p:cNvPr id="25" name="Picture 24">
              <a:extLst>
                <a:ext uri="{FF2B5EF4-FFF2-40B4-BE49-F238E27FC236}">
                  <a16:creationId xmlns:a16="http://schemas.microsoft.com/office/drawing/2014/main" id="{5607847F-7D36-E462-C8A8-19887FD6504A}"/>
                </a:ext>
              </a:extLst>
            </p:cNvPr>
            <p:cNvPicPr>
              <a:picLocks noChangeAspect="1"/>
            </p:cNvPicPr>
            <p:nvPr/>
          </p:nvPicPr>
          <p:blipFill>
            <a:blip r:embed="rId7"/>
            <a:srcRect/>
            <a:stretch/>
          </p:blipFill>
          <p:spPr>
            <a:xfrm>
              <a:off x="3995485" y="2469370"/>
              <a:ext cx="616730" cy="616730"/>
            </a:xfrm>
            <a:prstGeom prst="rect">
              <a:avLst/>
            </a:prstGeom>
            <a:effectLst>
              <a:outerShdw blurRad="50800" dist="38100" dir="2700000" algn="tl" rotWithShape="0">
                <a:prstClr val="black">
                  <a:alpha val="40000"/>
                </a:prstClr>
              </a:outerShdw>
            </a:effectLst>
          </p:spPr>
        </p:pic>
      </p:grpSp>
      <p:grpSp>
        <p:nvGrpSpPr>
          <p:cNvPr id="27" name="Group 26">
            <a:extLst>
              <a:ext uri="{FF2B5EF4-FFF2-40B4-BE49-F238E27FC236}">
                <a16:creationId xmlns:a16="http://schemas.microsoft.com/office/drawing/2014/main" id="{53D5A65A-8611-C95F-FE79-BF56C714EE7F}"/>
              </a:ext>
            </a:extLst>
          </p:cNvPr>
          <p:cNvGrpSpPr/>
          <p:nvPr/>
        </p:nvGrpSpPr>
        <p:grpSpPr>
          <a:xfrm>
            <a:off x="8318139" y="3988489"/>
            <a:ext cx="2975545" cy="1490634"/>
            <a:chOff x="8318139" y="3378490"/>
            <a:chExt cx="2975545" cy="1217798"/>
          </a:xfrm>
        </p:grpSpPr>
        <p:sp>
          <p:nvSpPr>
            <p:cNvPr id="28" name="Rectangle: Rounded Corners 27">
              <a:extLst>
                <a:ext uri="{FF2B5EF4-FFF2-40B4-BE49-F238E27FC236}">
                  <a16:creationId xmlns:a16="http://schemas.microsoft.com/office/drawing/2014/main" id="{630348A7-3C49-2AED-8EC6-C1BDC711C6E3}"/>
                </a:ext>
              </a:extLst>
            </p:cNvPr>
            <p:cNvSpPr/>
            <p:nvPr/>
          </p:nvSpPr>
          <p:spPr>
            <a:xfrm>
              <a:off x="8318139" y="3378490"/>
              <a:ext cx="2975545" cy="1217798"/>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700"/>
            </a:p>
          </p:txBody>
        </p:sp>
        <p:sp>
          <p:nvSpPr>
            <p:cNvPr id="29" name="Content Placeholder 2">
              <a:extLst>
                <a:ext uri="{FF2B5EF4-FFF2-40B4-BE49-F238E27FC236}">
                  <a16:creationId xmlns:a16="http://schemas.microsoft.com/office/drawing/2014/main" id="{89DEECB8-8C8A-1252-4F4A-4E0A1ABF2F05}"/>
                </a:ext>
              </a:extLst>
            </p:cNvPr>
            <p:cNvSpPr txBox="1">
              <a:spLocks/>
            </p:cNvSpPr>
            <p:nvPr/>
          </p:nvSpPr>
          <p:spPr>
            <a:xfrm>
              <a:off x="8326524" y="3378490"/>
              <a:ext cx="2967159" cy="1217798"/>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Clr>
                  <a:srgbClr val="F7921E"/>
                </a:buClr>
                <a:buFont typeface="System Font Regular"/>
                <a:buNone/>
                <a:defRPr sz="1800" kern="1200">
                  <a:solidFill>
                    <a:schemeClr val="tx1">
                      <a:tint val="75000"/>
                    </a:schemeClr>
                  </a:solidFill>
                  <a:latin typeface="Avenir Book" panose="02000503020000020003" pitchFamily="2" charset="0"/>
                  <a:ea typeface="+mn-ea"/>
                  <a:cs typeface="+mn-cs"/>
                </a:defRPr>
              </a:lvl1pPr>
              <a:lvl2pPr marL="342900" indent="0" algn="l" defTabSz="685800" rtl="0" eaLnBrk="1" latinLnBrk="0" hangingPunct="1">
                <a:lnSpc>
                  <a:spcPct val="90000"/>
                </a:lnSpc>
                <a:spcBef>
                  <a:spcPts val="375"/>
                </a:spcBef>
                <a:buClr>
                  <a:srgbClr val="F7921E"/>
                </a:buClr>
                <a:buFont typeface="Courier New" panose="02070309020205020404" pitchFamily="49" charset="0"/>
                <a:buNone/>
                <a:defRPr sz="1500" kern="1200">
                  <a:solidFill>
                    <a:schemeClr val="tx1">
                      <a:tint val="75000"/>
                    </a:schemeClr>
                  </a:solidFill>
                  <a:latin typeface="Avenir Book" panose="02000503020000020003" pitchFamily="2" charset="0"/>
                  <a:ea typeface="+mn-ea"/>
                  <a:cs typeface="+mn-cs"/>
                </a:defRPr>
              </a:lvl2pPr>
              <a:lvl3pPr marL="685800" indent="0" algn="l" defTabSz="685800" rtl="0" eaLnBrk="1" latinLnBrk="0" hangingPunct="1">
                <a:lnSpc>
                  <a:spcPct val="90000"/>
                </a:lnSpc>
                <a:spcBef>
                  <a:spcPts val="375"/>
                </a:spcBef>
                <a:buClr>
                  <a:srgbClr val="F7921E"/>
                </a:buClr>
                <a:buFont typeface="Wingdings" pitchFamily="2" charset="2"/>
                <a:buNone/>
                <a:defRPr sz="1350" kern="1200">
                  <a:solidFill>
                    <a:schemeClr val="tx1">
                      <a:tint val="75000"/>
                    </a:schemeClr>
                  </a:solidFill>
                  <a:latin typeface="Avenir Book" panose="02000503020000020003" pitchFamily="2" charset="0"/>
                  <a:ea typeface="+mn-ea"/>
                  <a:cs typeface="+mn-cs"/>
                </a:defRPr>
              </a:lvl3pPr>
              <a:lvl4pPr marL="1028700" indent="0" algn="l" defTabSz="685800" rtl="0" eaLnBrk="1" latinLnBrk="0" hangingPunct="1">
                <a:lnSpc>
                  <a:spcPct val="90000"/>
                </a:lnSpc>
                <a:spcBef>
                  <a:spcPts val="375"/>
                </a:spcBef>
                <a:buClr>
                  <a:srgbClr val="F7921E"/>
                </a:buClr>
                <a:buFont typeface="Arial" panose="020B0604020202020204" pitchFamily="34" charset="0"/>
                <a:buNone/>
                <a:defRPr sz="1200" kern="1200">
                  <a:solidFill>
                    <a:schemeClr val="tx1">
                      <a:tint val="75000"/>
                    </a:schemeClr>
                  </a:solidFill>
                  <a:latin typeface="Avenir Book" panose="02000503020000020003" pitchFamily="2" charset="0"/>
                  <a:ea typeface="+mn-ea"/>
                  <a:cs typeface="+mn-cs"/>
                </a:defRPr>
              </a:lvl4pPr>
              <a:lvl5pPr marL="1371600" indent="0" algn="l" defTabSz="685800" rtl="0" eaLnBrk="1" latinLnBrk="0" hangingPunct="1">
                <a:lnSpc>
                  <a:spcPct val="90000"/>
                </a:lnSpc>
                <a:spcBef>
                  <a:spcPts val="375"/>
                </a:spcBef>
                <a:buClr>
                  <a:srgbClr val="F7921E"/>
                </a:buClr>
                <a:buFont typeface="System Font Regular"/>
                <a:buNone/>
                <a:defRPr sz="1200" kern="1200">
                  <a:solidFill>
                    <a:schemeClr val="tx1">
                      <a:tint val="75000"/>
                    </a:schemeClr>
                  </a:solidFill>
                  <a:latin typeface="Avenir Book" panose="02000503020000020003"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ctr">
                <a:lnSpc>
                  <a:spcPct val="100000"/>
                </a:lnSpc>
                <a:spcBef>
                  <a:spcPts val="0"/>
                </a:spcBef>
              </a:pPr>
              <a:r>
                <a:rPr lang="en-US" sz="1700" b="1">
                  <a:solidFill>
                    <a:schemeClr val="tx1"/>
                  </a:solidFill>
                  <a:latin typeface="Avenir Book"/>
                </a:rPr>
                <a:t>Non-legislative actions</a:t>
              </a:r>
            </a:p>
            <a:p>
              <a:pPr marL="285750" indent="-285750">
                <a:lnSpc>
                  <a:spcPct val="100000"/>
                </a:lnSpc>
                <a:spcBef>
                  <a:spcPts val="0"/>
                </a:spcBef>
                <a:buFont typeface="Arial" panose="020B0604020202020204" pitchFamily="34" charset="0"/>
                <a:buChar char="•"/>
              </a:pPr>
              <a:r>
                <a:rPr lang="en-US" sz="1700">
                  <a:solidFill>
                    <a:schemeClr val="tx1"/>
                  </a:solidFill>
                  <a:latin typeface="Avenir Book"/>
                </a:rPr>
                <a:t>Portland Emergency Heat Response Program</a:t>
              </a:r>
            </a:p>
            <a:p>
              <a:pPr marL="285750" indent="-285750">
                <a:lnSpc>
                  <a:spcPct val="100000"/>
                </a:lnSpc>
                <a:spcBef>
                  <a:spcPts val="0"/>
                </a:spcBef>
                <a:buFont typeface="Arial" panose="020B0604020202020204" pitchFamily="34" charset="0"/>
                <a:buChar char="•"/>
              </a:pPr>
              <a:r>
                <a:rPr lang="en-US" sz="1700">
                  <a:solidFill>
                    <a:schemeClr val="tx1"/>
                  </a:solidFill>
                  <a:latin typeface="Avenir Book"/>
                </a:rPr>
                <a:t>Multnomah County Heat Vulnerability Index </a:t>
              </a:r>
            </a:p>
          </p:txBody>
        </p:sp>
      </p:grpSp>
      <p:sp>
        <p:nvSpPr>
          <p:cNvPr id="30" name="Content Placeholder 2">
            <a:extLst>
              <a:ext uri="{FF2B5EF4-FFF2-40B4-BE49-F238E27FC236}">
                <a16:creationId xmlns:a16="http://schemas.microsoft.com/office/drawing/2014/main" id="{7ABA5344-10A4-EA29-C9B2-3038518BA3FB}"/>
              </a:ext>
            </a:extLst>
          </p:cNvPr>
          <p:cNvSpPr txBox="1">
            <a:spLocks/>
          </p:cNvSpPr>
          <p:nvPr/>
        </p:nvSpPr>
        <p:spPr>
          <a:xfrm>
            <a:off x="7281380" y="657918"/>
            <a:ext cx="4870588" cy="3351001"/>
          </a:xfrm>
          <a:prstGeom prst="rect">
            <a:avLst/>
          </a:prstGeom>
        </p:spPr>
        <p:txBody>
          <a:bodyPr vert="horz" lIns="91440" tIns="45720" rIns="91440" bIns="45720" rtlCol="0" anchor="ctr">
            <a:normAutofit fontScale="92500" lnSpcReduction="10000"/>
          </a:bodyPr>
          <a:lstStyle>
            <a:lvl1pPr marL="0" indent="0" algn="l" defTabSz="685800" rtl="0" eaLnBrk="1" latinLnBrk="0" hangingPunct="1">
              <a:lnSpc>
                <a:spcPct val="90000"/>
              </a:lnSpc>
              <a:spcBef>
                <a:spcPts val="750"/>
              </a:spcBef>
              <a:buClr>
                <a:srgbClr val="F7921E"/>
              </a:buClr>
              <a:buFont typeface="System Font Regular"/>
              <a:buNone/>
              <a:defRPr sz="1800" kern="1200">
                <a:solidFill>
                  <a:schemeClr val="tx1">
                    <a:tint val="75000"/>
                  </a:schemeClr>
                </a:solidFill>
                <a:latin typeface="Avenir Book" panose="02000503020000020003" pitchFamily="2" charset="0"/>
                <a:ea typeface="+mn-ea"/>
                <a:cs typeface="+mn-cs"/>
              </a:defRPr>
            </a:lvl1pPr>
            <a:lvl2pPr marL="342900" indent="0" algn="l" defTabSz="685800" rtl="0" eaLnBrk="1" latinLnBrk="0" hangingPunct="1">
              <a:lnSpc>
                <a:spcPct val="90000"/>
              </a:lnSpc>
              <a:spcBef>
                <a:spcPts val="375"/>
              </a:spcBef>
              <a:buClr>
                <a:srgbClr val="F7921E"/>
              </a:buClr>
              <a:buFont typeface="Courier New" panose="02070309020205020404" pitchFamily="49" charset="0"/>
              <a:buNone/>
              <a:defRPr sz="1500" kern="1200">
                <a:solidFill>
                  <a:schemeClr val="tx1">
                    <a:tint val="75000"/>
                  </a:schemeClr>
                </a:solidFill>
                <a:latin typeface="Avenir Book" panose="02000503020000020003" pitchFamily="2" charset="0"/>
                <a:ea typeface="+mn-ea"/>
                <a:cs typeface="+mn-cs"/>
              </a:defRPr>
            </a:lvl2pPr>
            <a:lvl3pPr marL="685800" indent="0" algn="l" defTabSz="685800" rtl="0" eaLnBrk="1" latinLnBrk="0" hangingPunct="1">
              <a:lnSpc>
                <a:spcPct val="90000"/>
              </a:lnSpc>
              <a:spcBef>
                <a:spcPts val="375"/>
              </a:spcBef>
              <a:buClr>
                <a:srgbClr val="F7921E"/>
              </a:buClr>
              <a:buFont typeface="Wingdings" pitchFamily="2" charset="2"/>
              <a:buNone/>
              <a:defRPr sz="1350" kern="1200">
                <a:solidFill>
                  <a:schemeClr val="tx1">
                    <a:tint val="75000"/>
                  </a:schemeClr>
                </a:solidFill>
                <a:latin typeface="Avenir Book" panose="02000503020000020003" pitchFamily="2" charset="0"/>
                <a:ea typeface="+mn-ea"/>
                <a:cs typeface="+mn-cs"/>
              </a:defRPr>
            </a:lvl3pPr>
            <a:lvl4pPr marL="1028700" indent="0" algn="l" defTabSz="685800" rtl="0" eaLnBrk="1" latinLnBrk="0" hangingPunct="1">
              <a:lnSpc>
                <a:spcPct val="90000"/>
              </a:lnSpc>
              <a:spcBef>
                <a:spcPts val="375"/>
              </a:spcBef>
              <a:buClr>
                <a:srgbClr val="F7921E"/>
              </a:buClr>
              <a:buFont typeface="Arial" panose="020B0604020202020204" pitchFamily="34" charset="0"/>
              <a:buNone/>
              <a:defRPr sz="1200" kern="1200">
                <a:solidFill>
                  <a:schemeClr val="tx1">
                    <a:tint val="75000"/>
                  </a:schemeClr>
                </a:solidFill>
                <a:latin typeface="Avenir Book" panose="02000503020000020003" pitchFamily="2" charset="0"/>
                <a:ea typeface="+mn-ea"/>
                <a:cs typeface="+mn-cs"/>
              </a:defRPr>
            </a:lvl4pPr>
            <a:lvl5pPr marL="1371600" indent="0" algn="l" defTabSz="685800" rtl="0" eaLnBrk="1" latinLnBrk="0" hangingPunct="1">
              <a:lnSpc>
                <a:spcPct val="90000"/>
              </a:lnSpc>
              <a:spcBef>
                <a:spcPts val="375"/>
              </a:spcBef>
              <a:buClr>
                <a:srgbClr val="F7921E"/>
              </a:buClr>
              <a:buFont typeface="System Font Regular"/>
              <a:buNone/>
              <a:defRPr sz="1200" kern="1200">
                <a:solidFill>
                  <a:schemeClr val="tx1">
                    <a:tint val="75000"/>
                  </a:schemeClr>
                </a:solidFill>
                <a:latin typeface="Avenir Book" panose="02000503020000020003"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342900" indent="-182880">
              <a:buFontTx/>
              <a:buChar char="‒"/>
            </a:pPr>
            <a:r>
              <a:rPr lang="en-US" sz="2000" dirty="0">
                <a:solidFill>
                  <a:schemeClr val="tx1"/>
                </a:solidFill>
                <a:latin typeface="Avenir Book"/>
              </a:rPr>
              <a:t>Directed ODOE to conduct</a:t>
            </a:r>
            <a:br>
              <a:rPr lang="en-US" sz="2000" dirty="0">
                <a:solidFill>
                  <a:schemeClr val="tx1"/>
                </a:solidFill>
                <a:latin typeface="Avenir Book"/>
              </a:rPr>
            </a:br>
            <a:r>
              <a:rPr lang="en-US" sz="2000" dirty="0">
                <a:solidFill>
                  <a:schemeClr val="tx1"/>
                </a:solidFill>
                <a:latin typeface="Avenir Book"/>
              </a:rPr>
              <a:t>a Cooling Needs Study</a:t>
            </a:r>
          </a:p>
          <a:p>
            <a:pPr marL="342900" indent="-182880">
              <a:buFontTx/>
              <a:buChar char="‒"/>
            </a:pPr>
            <a:endParaRPr lang="en-US" sz="2000" dirty="0">
              <a:solidFill>
                <a:schemeClr val="tx1"/>
              </a:solidFill>
              <a:latin typeface="Avenir Book"/>
            </a:endParaRPr>
          </a:p>
          <a:p>
            <a:pPr marL="342900" indent="-182880">
              <a:buFontTx/>
              <a:buChar char="‒"/>
            </a:pPr>
            <a:r>
              <a:rPr lang="en-US" sz="2000" dirty="0">
                <a:solidFill>
                  <a:schemeClr val="tx1"/>
                </a:solidFill>
                <a:latin typeface="Avenir Book"/>
              </a:rPr>
              <a:t>$10 M for a heat</a:t>
            </a:r>
            <a:br>
              <a:rPr lang="en-US" sz="2000" dirty="0">
                <a:solidFill>
                  <a:schemeClr val="tx1"/>
                </a:solidFill>
                <a:latin typeface="Avenir Book"/>
              </a:rPr>
            </a:br>
            <a:r>
              <a:rPr lang="en-US" sz="2000" dirty="0">
                <a:solidFill>
                  <a:schemeClr val="tx1"/>
                </a:solidFill>
                <a:latin typeface="Avenir Book"/>
              </a:rPr>
              <a:t>pump deployment program</a:t>
            </a:r>
          </a:p>
          <a:p>
            <a:pPr marL="342900" indent="-182880">
              <a:buFontTx/>
              <a:buChar char="‒"/>
            </a:pPr>
            <a:endParaRPr lang="en-US" sz="2000" dirty="0">
              <a:solidFill>
                <a:schemeClr val="tx1"/>
              </a:solidFill>
              <a:latin typeface="Avenir Book"/>
            </a:endParaRPr>
          </a:p>
          <a:p>
            <a:pPr marL="342900" indent="-182880">
              <a:buFontTx/>
              <a:buChar char="‒"/>
            </a:pPr>
            <a:r>
              <a:rPr lang="en-US" sz="2000" dirty="0">
                <a:solidFill>
                  <a:schemeClr val="tx1"/>
                </a:solidFill>
                <a:latin typeface="Avenir Book"/>
              </a:rPr>
              <a:t>$15 M in grants and rebates for landlords to install heat pumps</a:t>
            </a:r>
          </a:p>
          <a:p>
            <a:pPr marL="342900" indent="-182880">
              <a:buFontTx/>
              <a:buChar char="‒"/>
            </a:pPr>
            <a:endParaRPr lang="en-US" sz="2000" dirty="0">
              <a:solidFill>
                <a:schemeClr val="tx1"/>
              </a:solidFill>
              <a:latin typeface="Avenir Book"/>
            </a:endParaRPr>
          </a:p>
          <a:p>
            <a:pPr marL="342900" indent="-182880">
              <a:buFontTx/>
              <a:buChar char="‒"/>
            </a:pPr>
            <a:r>
              <a:rPr lang="en-US" sz="2000" dirty="0">
                <a:solidFill>
                  <a:schemeClr val="tx1"/>
                </a:solidFill>
                <a:latin typeface="Avenir Book"/>
              </a:rPr>
              <a:t>$2 M in grant funding for a community</a:t>
            </a:r>
            <a:br>
              <a:rPr lang="en-US" sz="2000" dirty="0">
                <a:solidFill>
                  <a:schemeClr val="tx1"/>
                </a:solidFill>
                <a:latin typeface="Avenir Book"/>
              </a:rPr>
            </a:br>
            <a:r>
              <a:rPr lang="en-US" sz="2000" dirty="0">
                <a:solidFill>
                  <a:schemeClr val="tx1"/>
                </a:solidFill>
                <a:latin typeface="Avenir Book"/>
              </a:rPr>
              <a:t>cooling center program</a:t>
            </a:r>
          </a:p>
        </p:txBody>
      </p:sp>
      <p:sp>
        <p:nvSpPr>
          <p:cNvPr id="58" name="Rectangle: Rounded Corners 57">
            <a:extLst>
              <a:ext uri="{FF2B5EF4-FFF2-40B4-BE49-F238E27FC236}">
                <a16:creationId xmlns:a16="http://schemas.microsoft.com/office/drawing/2014/main" id="{F07E83AC-2689-EBBA-7B66-3017859C7919}"/>
              </a:ext>
            </a:extLst>
          </p:cNvPr>
          <p:cNvSpPr/>
          <p:nvPr/>
        </p:nvSpPr>
        <p:spPr>
          <a:xfrm>
            <a:off x="401557" y="3246495"/>
            <a:ext cx="3289127" cy="871510"/>
          </a:xfrm>
          <a:prstGeom prst="roundRect">
            <a:avLst/>
          </a:prstGeom>
          <a:solidFill>
            <a:schemeClr val="bg1"/>
          </a:solidFill>
          <a:ln>
            <a:solidFill>
              <a:schemeClr val="tx1"/>
            </a:solid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7" name="Content Placeholder 2">
            <a:extLst>
              <a:ext uri="{FF2B5EF4-FFF2-40B4-BE49-F238E27FC236}">
                <a16:creationId xmlns:a16="http://schemas.microsoft.com/office/drawing/2014/main" id="{6A063251-C152-C02A-3506-752E3301973B}"/>
              </a:ext>
            </a:extLst>
          </p:cNvPr>
          <p:cNvSpPr txBox="1">
            <a:spLocks/>
          </p:cNvSpPr>
          <p:nvPr/>
        </p:nvSpPr>
        <p:spPr>
          <a:xfrm>
            <a:off x="459804" y="3312908"/>
            <a:ext cx="3284220" cy="742063"/>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Clr>
                <a:srgbClr val="F7921E"/>
              </a:buClr>
              <a:buFont typeface="System Font Regular"/>
              <a:buNone/>
              <a:defRPr sz="1800" kern="1200">
                <a:solidFill>
                  <a:schemeClr val="tx1">
                    <a:tint val="75000"/>
                  </a:schemeClr>
                </a:solidFill>
                <a:latin typeface="Avenir Book" panose="02000503020000020003" pitchFamily="2" charset="0"/>
                <a:ea typeface="+mn-ea"/>
                <a:cs typeface="+mn-cs"/>
              </a:defRPr>
            </a:lvl1pPr>
            <a:lvl2pPr marL="342900" indent="0" algn="l" defTabSz="685800" rtl="0" eaLnBrk="1" latinLnBrk="0" hangingPunct="1">
              <a:lnSpc>
                <a:spcPct val="90000"/>
              </a:lnSpc>
              <a:spcBef>
                <a:spcPts val="375"/>
              </a:spcBef>
              <a:buClr>
                <a:srgbClr val="F7921E"/>
              </a:buClr>
              <a:buFont typeface="Courier New" panose="02070309020205020404" pitchFamily="49" charset="0"/>
              <a:buNone/>
              <a:defRPr sz="1500" kern="1200">
                <a:solidFill>
                  <a:schemeClr val="tx1">
                    <a:tint val="75000"/>
                  </a:schemeClr>
                </a:solidFill>
                <a:latin typeface="Avenir Book" panose="02000503020000020003" pitchFamily="2" charset="0"/>
                <a:ea typeface="+mn-ea"/>
                <a:cs typeface="+mn-cs"/>
              </a:defRPr>
            </a:lvl2pPr>
            <a:lvl3pPr marL="685800" indent="0" algn="l" defTabSz="685800" rtl="0" eaLnBrk="1" latinLnBrk="0" hangingPunct="1">
              <a:lnSpc>
                <a:spcPct val="90000"/>
              </a:lnSpc>
              <a:spcBef>
                <a:spcPts val="375"/>
              </a:spcBef>
              <a:buClr>
                <a:srgbClr val="F7921E"/>
              </a:buClr>
              <a:buFont typeface="Wingdings" pitchFamily="2" charset="2"/>
              <a:buNone/>
              <a:defRPr sz="1350" kern="1200">
                <a:solidFill>
                  <a:schemeClr val="tx1">
                    <a:tint val="75000"/>
                  </a:schemeClr>
                </a:solidFill>
                <a:latin typeface="Avenir Book" panose="02000503020000020003" pitchFamily="2" charset="0"/>
                <a:ea typeface="+mn-ea"/>
                <a:cs typeface="+mn-cs"/>
              </a:defRPr>
            </a:lvl3pPr>
            <a:lvl4pPr marL="1028700" indent="0" algn="l" defTabSz="685800" rtl="0" eaLnBrk="1" latinLnBrk="0" hangingPunct="1">
              <a:lnSpc>
                <a:spcPct val="90000"/>
              </a:lnSpc>
              <a:spcBef>
                <a:spcPts val="375"/>
              </a:spcBef>
              <a:buClr>
                <a:srgbClr val="F7921E"/>
              </a:buClr>
              <a:buFont typeface="Arial" panose="020B0604020202020204" pitchFamily="34" charset="0"/>
              <a:buNone/>
              <a:defRPr sz="1200" kern="1200">
                <a:solidFill>
                  <a:schemeClr val="tx1">
                    <a:tint val="75000"/>
                  </a:schemeClr>
                </a:solidFill>
                <a:latin typeface="Avenir Book" panose="02000503020000020003" pitchFamily="2" charset="0"/>
                <a:ea typeface="+mn-ea"/>
                <a:cs typeface="+mn-cs"/>
              </a:defRPr>
            </a:lvl4pPr>
            <a:lvl5pPr marL="1371600" indent="0" algn="l" defTabSz="685800" rtl="0" eaLnBrk="1" latinLnBrk="0" hangingPunct="1">
              <a:lnSpc>
                <a:spcPct val="90000"/>
              </a:lnSpc>
              <a:spcBef>
                <a:spcPts val="375"/>
              </a:spcBef>
              <a:buClr>
                <a:srgbClr val="F7921E"/>
              </a:buClr>
              <a:buFont typeface="System Font Regular"/>
              <a:buNone/>
              <a:defRPr sz="1200" kern="1200">
                <a:solidFill>
                  <a:schemeClr val="tx1">
                    <a:tint val="75000"/>
                  </a:schemeClr>
                </a:solidFill>
                <a:latin typeface="Avenir Book" panose="02000503020000020003"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en-US" sz="1700">
                <a:solidFill>
                  <a:schemeClr val="tx1"/>
                </a:solidFill>
                <a:latin typeface="Avenir Book"/>
              </a:rPr>
              <a:t>Landlords may not* prohibit or restrict tenants from installing or using portable cooling device.</a:t>
            </a:r>
          </a:p>
        </p:txBody>
      </p:sp>
      <p:sp>
        <p:nvSpPr>
          <p:cNvPr id="59" name="Content Placeholder 2">
            <a:extLst>
              <a:ext uri="{FF2B5EF4-FFF2-40B4-BE49-F238E27FC236}">
                <a16:creationId xmlns:a16="http://schemas.microsoft.com/office/drawing/2014/main" id="{59C728DE-E97A-36C6-EE69-1B4819A260E1}"/>
              </a:ext>
            </a:extLst>
          </p:cNvPr>
          <p:cNvSpPr txBox="1">
            <a:spLocks/>
          </p:cNvSpPr>
          <p:nvPr/>
        </p:nvSpPr>
        <p:spPr>
          <a:xfrm>
            <a:off x="1950717" y="4239432"/>
            <a:ext cx="2893086" cy="742063"/>
          </a:xfrm>
          <a:prstGeom prst="rect">
            <a:avLst/>
          </a:prstGeom>
        </p:spPr>
        <p:txBody>
          <a:bodyPr vert="horz" lIns="91440" tIns="45720" rIns="91440" bIns="45720" rtlCol="0" anchor="ctr">
            <a:normAutofit/>
          </a:bodyPr>
          <a:lstStyle>
            <a:lvl1pPr marL="0" indent="0" algn="l" defTabSz="685800" rtl="0" eaLnBrk="1" latinLnBrk="0" hangingPunct="1">
              <a:lnSpc>
                <a:spcPct val="90000"/>
              </a:lnSpc>
              <a:spcBef>
                <a:spcPts val="750"/>
              </a:spcBef>
              <a:buClr>
                <a:srgbClr val="F7921E"/>
              </a:buClr>
              <a:buFont typeface="System Font Regular"/>
              <a:buNone/>
              <a:defRPr sz="1800" kern="1200">
                <a:solidFill>
                  <a:schemeClr val="tx1">
                    <a:tint val="75000"/>
                  </a:schemeClr>
                </a:solidFill>
                <a:latin typeface="Avenir Book" panose="02000503020000020003" pitchFamily="2" charset="0"/>
                <a:ea typeface="+mn-ea"/>
                <a:cs typeface="+mn-cs"/>
              </a:defRPr>
            </a:lvl1pPr>
            <a:lvl2pPr marL="342900" indent="0" algn="l" defTabSz="685800" rtl="0" eaLnBrk="1" latinLnBrk="0" hangingPunct="1">
              <a:lnSpc>
                <a:spcPct val="90000"/>
              </a:lnSpc>
              <a:spcBef>
                <a:spcPts val="375"/>
              </a:spcBef>
              <a:buClr>
                <a:srgbClr val="F7921E"/>
              </a:buClr>
              <a:buFont typeface="Courier New" panose="02070309020205020404" pitchFamily="49" charset="0"/>
              <a:buNone/>
              <a:defRPr sz="1500" kern="1200">
                <a:solidFill>
                  <a:schemeClr val="tx1">
                    <a:tint val="75000"/>
                  </a:schemeClr>
                </a:solidFill>
                <a:latin typeface="Avenir Book" panose="02000503020000020003" pitchFamily="2" charset="0"/>
                <a:ea typeface="+mn-ea"/>
                <a:cs typeface="+mn-cs"/>
              </a:defRPr>
            </a:lvl2pPr>
            <a:lvl3pPr marL="685800" indent="0" algn="l" defTabSz="685800" rtl="0" eaLnBrk="1" latinLnBrk="0" hangingPunct="1">
              <a:lnSpc>
                <a:spcPct val="90000"/>
              </a:lnSpc>
              <a:spcBef>
                <a:spcPts val="375"/>
              </a:spcBef>
              <a:buClr>
                <a:srgbClr val="F7921E"/>
              </a:buClr>
              <a:buFont typeface="Wingdings" pitchFamily="2" charset="2"/>
              <a:buNone/>
              <a:defRPr sz="1350" kern="1200">
                <a:solidFill>
                  <a:schemeClr val="tx1">
                    <a:tint val="75000"/>
                  </a:schemeClr>
                </a:solidFill>
                <a:latin typeface="Avenir Book" panose="02000503020000020003" pitchFamily="2" charset="0"/>
                <a:ea typeface="+mn-ea"/>
                <a:cs typeface="+mn-cs"/>
              </a:defRPr>
            </a:lvl3pPr>
            <a:lvl4pPr marL="1028700" indent="0" algn="l" defTabSz="685800" rtl="0" eaLnBrk="1" latinLnBrk="0" hangingPunct="1">
              <a:lnSpc>
                <a:spcPct val="90000"/>
              </a:lnSpc>
              <a:spcBef>
                <a:spcPts val="375"/>
              </a:spcBef>
              <a:buClr>
                <a:srgbClr val="F7921E"/>
              </a:buClr>
              <a:buFont typeface="Arial" panose="020B0604020202020204" pitchFamily="34" charset="0"/>
              <a:buNone/>
              <a:defRPr sz="1200" kern="1200">
                <a:solidFill>
                  <a:schemeClr val="tx1">
                    <a:tint val="75000"/>
                  </a:schemeClr>
                </a:solidFill>
                <a:latin typeface="Avenir Book" panose="02000503020000020003" pitchFamily="2" charset="0"/>
                <a:ea typeface="+mn-ea"/>
                <a:cs typeface="+mn-cs"/>
              </a:defRPr>
            </a:lvl4pPr>
            <a:lvl5pPr marL="1371600" indent="0" algn="l" defTabSz="685800" rtl="0" eaLnBrk="1" latinLnBrk="0" hangingPunct="1">
              <a:lnSpc>
                <a:spcPct val="90000"/>
              </a:lnSpc>
              <a:spcBef>
                <a:spcPts val="375"/>
              </a:spcBef>
              <a:buClr>
                <a:srgbClr val="F7921E"/>
              </a:buClr>
              <a:buFont typeface="System Font Regular"/>
              <a:buNone/>
              <a:defRPr sz="1200" kern="1200">
                <a:solidFill>
                  <a:schemeClr val="tx1">
                    <a:tint val="75000"/>
                  </a:schemeClr>
                </a:solidFill>
                <a:latin typeface="Avenir Book" panose="02000503020000020003"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en-US" sz="2000">
                <a:solidFill>
                  <a:schemeClr val="tx1"/>
                </a:solidFill>
                <a:latin typeface="Avenir Book"/>
              </a:rPr>
              <a:t>Mandated cooling systems in new residential units.</a:t>
            </a:r>
          </a:p>
        </p:txBody>
      </p:sp>
      <p:grpSp>
        <p:nvGrpSpPr>
          <p:cNvPr id="61" name="Group 60">
            <a:extLst>
              <a:ext uri="{FF2B5EF4-FFF2-40B4-BE49-F238E27FC236}">
                <a16:creationId xmlns:a16="http://schemas.microsoft.com/office/drawing/2014/main" id="{8DD490EA-786B-AB92-9AED-A7FC39AF191F}"/>
              </a:ext>
            </a:extLst>
          </p:cNvPr>
          <p:cNvGrpSpPr/>
          <p:nvPr/>
        </p:nvGrpSpPr>
        <p:grpSpPr>
          <a:xfrm>
            <a:off x="1892469" y="4239432"/>
            <a:ext cx="2971800" cy="742063"/>
            <a:chOff x="1892469" y="3356597"/>
            <a:chExt cx="2971800" cy="742063"/>
          </a:xfrm>
        </p:grpSpPr>
        <p:sp>
          <p:nvSpPr>
            <p:cNvPr id="62" name="Rectangle: Rounded Corners 61">
              <a:extLst>
                <a:ext uri="{FF2B5EF4-FFF2-40B4-BE49-F238E27FC236}">
                  <a16:creationId xmlns:a16="http://schemas.microsoft.com/office/drawing/2014/main" id="{140F88EC-1AAB-EEDD-5A6D-368F78365581}"/>
                </a:ext>
              </a:extLst>
            </p:cNvPr>
            <p:cNvSpPr/>
            <p:nvPr/>
          </p:nvSpPr>
          <p:spPr>
            <a:xfrm>
              <a:off x="1892469" y="3356597"/>
              <a:ext cx="2971800" cy="742063"/>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700"/>
            </a:p>
          </p:txBody>
        </p:sp>
        <p:sp>
          <p:nvSpPr>
            <p:cNvPr id="63" name="Content Placeholder 2">
              <a:extLst>
                <a:ext uri="{FF2B5EF4-FFF2-40B4-BE49-F238E27FC236}">
                  <a16:creationId xmlns:a16="http://schemas.microsoft.com/office/drawing/2014/main" id="{E5EB3D75-ED96-CF99-A564-BCE7E4BBD99A}"/>
                </a:ext>
              </a:extLst>
            </p:cNvPr>
            <p:cNvSpPr txBox="1">
              <a:spLocks/>
            </p:cNvSpPr>
            <p:nvPr/>
          </p:nvSpPr>
          <p:spPr>
            <a:xfrm>
              <a:off x="1950717" y="3356597"/>
              <a:ext cx="2893086" cy="742063"/>
            </a:xfrm>
            <a:prstGeom prst="rect">
              <a:avLst/>
            </a:prstGeom>
          </p:spPr>
          <p:txBody>
            <a:bodyPr vert="horz" lIns="91440" tIns="45720" rIns="91440" bIns="45720" rtlCol="0" anchor="ctr">
              <a:normAutofit lnSpcReduction="10000"/>
            </a:bodyPr>
            <a:lstStyle>
              <a:lvl1pPr marL="0" indent="0" algn="l" defTabSz="685800" rtl="0" eaLnBrk="1" latinLnBrk="0" hangingPunct="1">
                <a:lnSpc>
                  <a:spcPct val="90000"/>
                </a:lnSpc>
                <a:spcBef>
                  <a:spcPts val="750"/>
                </a:spcBef>
                <a:buClr>
                  <a:srgbClr val="F7921E"/>
                </a:buClr>
                <a:buFont typeface="System Font Regular"/>
                <a:buNone/>
                <a:defRPr sz="1800" kern="1200">
                  <a:solidFill>
                    <a:schemeClr val="tx1">
                      <a:tint val="75000"/>
                    </a:schemeClr>
                  </a:solidFill>
                  <a:latin typeface="Avenir Book" panose="02000503020000020003" pitchFamily="2" charset="0"/>
                  <a:ea typeface="+mn-ea"/>
                  <a:cs typeface="+mn-cs"/>
                </a:defRPr>
              </a:lvl1pPr>
              <a:lvl2pPr marL="342900" indent="0" algn="l" defTabSz="685800" rtl="0" eaLnBrk="1" latinLnBrk="0" hangingPunct="1">
                <a:lnSpc>
                  <a:spcPct val="90000"/>
                </a:lnSpc>
                <a:spcBef>
                  <a:spcPts val="375"/>
                </a:spcBef>
                <a:buClr>
                  <a:srgbClr val="F7921E"/>
                </a:buClr>
                <a:buFont typeface="Courier New" panose="02070309020205020404" pitchFamily="49" charset="0"/>
                <a:buNone/>
                <a:defRPr sz="1500" kern="1200">
                  <a:solidFill>
                    <a:schemeClr val="tx1">
                      <a:tint val="75000"/>
                    </a:schemeClr>
                  </a:solidFill>
                  <a:latin typeface="Avenir Book" panose="02000503020000020003" pitchFamily="2" charset="0"/>
                  <a:ea typeface="+mn-ea"/>
                  <a:cs typeface="+mn-cs"/>
                </a:defRPr>
              </a:lvl2pPr>
              <a:lvl3pPr marL="685800" indent="0" algn="l" defTabSz="685800" rtl="0" eaLnBrk="1" latinLnBrk="0" hangingPunct="1">
                <a:lnSpc>
                  <a:spcPct val="90000"/>
                </a:lnSpc>
                <a:spcBef>
                  <a:spcPts val="375"/>
                </a:spcBef>
                <a:buClr>
                  <a:srgbClr val="F7921E"/>
                </a:buClr>
                <a:buFont typeface="Wingdings" pitchFamily="2" charset="2"/>
                <a:buNone/>
                <a:defRPr sz="1350" kern="1200">
                  <a:solidFill>
                    <a:schemeClr val="tx1">
                      <a:tint val="75000"/>
                    </a:schemeClr>
                  </a:solidFill>
                  <a:latin typeface="Avenir Book" panose="02000503020000020003" pitchFamily="2" charset="0"/>
                  <a:ea typeface="+mn-ea"/>
                  <a:cs typeface="+mn-cs"/>
                </a:defRPr>
              </a:lvl3pPr>
              <a:lvl4pPr marL="1028700" indent="0" algn="l" defTabSz="685800" rtl="0" eaLnBrk="1" latinLnBrk="0" hangingPunct="1">
                <a:lnSpc>
                  <a:spcPct val="90000"/>
                </a:lnSpc>
                <a:spcBef>
                  <a:spcPts val="375"/>
                </a:spcBef>
                <a:buClr>
                  <a:srgbClr val="F7921E"/>
                </a:buClr>
                <a:buFont typeface="Arial" panose="020B0604020202020204" pitchFamily="34" charset="0"/>
                <a:buNone/>
                <a:defRPr sz="1200" kern="1200">
                  <a:solidFill>
                    <a:schemeClr val="tx1">
                      <a:tint val="75000"/>
                    </a:schemeClr>
                  </a:solidFill>
                  <a:latin typeface="Avenir Book" panose="02000503020000020003" pitchFamily="2" charset="0"/>
                  <a:ea typeface="+mn-ea"/>
                  <a:cs typeface="+mn-cs"/>
                </a:defRPr>
              </a:lvl4pPr>
              <a:lvl5pPr marL="1371600" indent="0" algn="l" defTabSz="685800" rtl="0" eaLnBrk="1" latinLnBrk="0" hangingPunct="1">
                <a:lnSpc>
                  <a:spcPct val="90000"/>
                </a:lnSpc>
                <a:spcBef>
                  <a:spcPts val="375"/>
                </a:spcBef>
                <a:buClr>
                  <a:srgbClr val="F7921E"/>
                </a:buClr>
                <a:buFont typeface="System Font Regular"/>
                <a:buNone/>
                <a:defRPr sz="1200" kern="1200">
                  <a:solidFill>
                    <a:schemeClr val="tx1">
                      <a:tint val="75000"/>
                    </a:schemeClr>
                  </a:solidFill>
                  <a:latin typeface="Avenir Book" panose="02000503020000020003" pitchFamily="2"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en-US" sz="1700" dirty="0">
                  <a:solidFill>
                    <a:schemeClr val="tx1"/>
                  </a:solidFill>
                  <a:latin typeface="Avenir Book"/>
                </a:rPr>
                <a:t>Mandated cooling systems in at least one </a:t>
              </a:r>
              <a:r>
                <a:rPr lang="en-US" sz="1700">
                  <a:solidFill>
                    <a:schemeClr val="tx1"/>
                  </a:solidFill>
                  <a:latin typeface="Avenir Book"/>
                </a:rPr>
                <a:t>room for </a:t>
              </a:r>
              <a:r>
                <a:rPr lang="en-US" sz="1700" dirty="0">
                  <a:solidFill>
                    <a:schemeClr val="tx1"/>
                  </a:solidFill>
                  <a:latin typeface="Avenir Book"/>
                </a:rPr>
                <a:t>new residential units.</a:t>
              </a:r>
            </a:p>
          </p:txBody>
        </p:sp>
      </p:grpSp>
      <p:pic>
        <p:nvPicPr>
          <p:cNvPr id="66" name="Graphic 65" descr="City with solid fill">
            <a:extLst>
              <a:ext uri="{FF2B5EF4-FFF2-40B4-BE49-F238E27FC236}">
                <a16:creationId xmlns:a16="http://schemas.microsoft.com/office/drawing/2014/main" id="{A57583C7-2CFA-867E-A43F-C81F005DD34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04087" y="5753286"/>
            <a:ext cx="914400" cy="914400"/>
          </a:xfrm>
          <a:prstGeom prst="rect">
            <a:avLst/>
          </a:prstGeom>
        </p:spPr>
      </p:pic>
      <p:pic>
        <p:nvPicPr>
          <p:cNvPr id="67" name="Graphic 66" descr="City with solid fill">
            <a:extLst>
              <a:ext uri="{FF2B5EF4-FFF2-40B4-BE49-F238E27FC236}">
                <a16:creationId xmlns:a16="http://schemas.microsoft.com/office/drawing/2014/main" id="{0EF6D38F-61DB-BCF0-DC72-A9A7EE47385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24596" y="5475523"/>
            <a:ext cx="914400" cy="914400"/>
          </a:xfrm>
          <a:prstGeom prst="rect">
            <a:avLst/>
          </a:prstGeom>
        </p:spPr>
      </p:pic>
      <p:pic>
        <p:nvPicPr>
          <p:cNvPr id="68" name="Graphic 67" descr="City with solid fill">
            <a:extLst>
              <a:ext uri="{FF2B5EF4-FFF2-40B4-BE49-F238E27FC236}">
                <a16:creationId xmlns:a16="http://schemas.microsoft.com/office/drawing/2014/main" id="{441C59DD-D684-661D-05C6-8707C75675DA}"/>
              </a:ext>
            </a:extLst>
          </p:cNvPr>
          <p:cNvPicPr>
            <a:picLocks noChangeAspect="1"/>
          </p:cNvPicPr>
          <p:nvPr/>
        </p:nvPicPr>
        <p:blipFill>
          <a:blip r:embed="rId11">
            <a:extLst>
              <a:ext uri="{96DAC541-7B7A-43D3-8B79-37D633B846F1}">
                <asvg:svgBlip xmlns:asvg="http://schemas.microsoft.com/office/drawing/2016/SVG/main" r:embed="rId12"/>
              </a:ext>
            </a:extLst>
          </a:blip>
          <a:srcRect l="5328" t="54828" r="-5328" b="9"/>
          <a:stretch/>
        </p:blipFill>
        <p:spPr>
          <a:xfrm>
            <a:off x="9365382" y="6200081"/>
            <a:ext cx="914400" cy="412976"/>
          </a:xfrm>
          <a:prstGeom prst="rect">
            <a:avLst/>
          </a:prstGeom>
        </p:spPr>
      </p:pic>
      <p:pic>
        <p:nvPicPr>
          <p:cNvPr id="69" name="Graphic 68" descr="City with solid fill">
            <a:extLst>
              <a:ext uri="{FF2B5EF4-FFF2-40B4-BE49-F238E27FC236}">
                <a16:creationId xmlns:a16="http://schemas.microsoft.com/office/drawing/2014/main" id="{ED070C0B-9D5F-ED15-D36F-2A03D867030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94668" y="5811124"/>
            <a:ext cx="914400" cy="914400"/>
          </a:xfrm>
          <a:prstGeom prst="rect">
            <a:avLst/>
          </a:prstGeom>
        </p:spPr>
      </p:pic>
    </p:spTree>
    <p:extLst>
      <p:ext uri="{BB962C8B-B14F-4D97-AF65-F5344CB8AC3E}">
        <p14:creationId xmlns:p14="http://schemas.microsoft.com/office/powerpoint/2010/main" val="128971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6666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50"/>
                                        <p:tgtEl>
                                          <p:spTgt spid="10"/>
                                        </p:tgtEl>
                                      </p:cBhvr>
                                    </p:animEffect>
                                    <p:anim calcmode="lin" valueType="num">
                                      <p:cBhvr>
                                        <p:cTn id="17" dur="250" fill="hold"/>
                                        <p:tgtEl>
                                          <p:spTgt spid="10"/>
                                        </p:tgtEl>
                                        <p:attrNameLst>
                                          <p:attrName>ppt_x</p:attrName>
                                        </p:attrNameLst>
                                      </p:cBhvr>
                                      <p:tavLst>
                                        <p:tav tm="0">
                                          <p:val>
                                            <p:strVal val="#ppt_x"/>
                                          </p:val>
                                        </p:tav>
                                        <p:tav tm="100000">
                                          <p:val>
                                            <p:strVal val="#ppt_x"/>
                                          </p:val>
                                        </p:tav>
                                      </p:tavLst>
                                    </p:anim>
                                    <p:anim calcmode="lin" valueType="num">
                                      <p:cBhvr>
                                        <p:cTn id="18" dur="25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47"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50"/>
                                        <p:tgtEl>
                                          <p:spTgt spid="16"/>
                                        </p:tgtEl>
                                      </p:cBhvr>
                                    </p:animEffect>
                                    <p:anim calcmode="lin" valueType="num">
                                      <p:cBhvr>
                                        <p:cTn id="23" dur="250" fill="hold"/>
                                        <p:tgtEl>
                                          <p:spTgt spid="16"/>
                                        </p:tgtEl>
                                        <p:attrNameLst>
                                          <p:attrName>ppt_x</p:attrName>
                                        </p:attrNameLst>
                                      </p:cBhvr>
                                      <p:tavLst>
                                        <p:tav tm="0">
                                          <p:val>
                                            <p:strVal val="#ppt_x"/>
                                          </p:val>
                                        </p:tav>
                                        <p:tav tm="100000">
                                          <p:val>
                                            <p:strVal val="#ppt_x"/>
                                          </p:val>
                                        </p:tav>
                                      </p:tavLst>
                                    </p:anim>
                                    <p:anim calcmode="lin" valueType="num">
                                      <p:cBhvr>
                                        <p:cTn id="24" dur="2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childTnLst>
                          </p:cTn>
                        </p:par>
                        <p:par>
                          <p:cTn id="30" fill="hold">
                            <p:stCondLst>
                              <p:cond delay="500"/>
                            </p:stCondLst>
                            <p:childTnLst>
                              <p:par>
                                <p:cTn id="31" presetID="47"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250"/>
                                        <p:tgtEl>
                                          <p:spTgt spid="18"/>
                                        </p:tgtEl>
                                      </p:cBhvr>
                                    </p:animEffect>
                                    <p:anim calcmode="lin" valueType="num">
                                      <p:cBhvr>
                                        <p:cTn id="34" dur="250" fill="hold"/>
                                        <p:tgtEl>
                                          <p:spTgt spid="18"/>
                                        </p:tgtEl>
                                        <p:attrNameLst>
                                          <p:attrName>ppt_x</p:attrName>
                                        </p:attrNameLst>
                                      </p:cBhvr>
                                      <p:tavLst>
                                        <p:tav tm="0">
                                          <p:val>
                                            <p:strVal val="#ppt_x"/>
                                          </p:val>
                                        </p:tav>
                                        <p:tav tm="100000">
                                          <p:val>
                                            <p:strVal val="#ppt_x"/>
                                          </p:val>
                                        </p:tav>
                                      </p:tavLst>
                                    </p:anim>
                                    <p:anim calcmode="lin" valueType="num">
                                      <p:cBhvr>
                                        <p:cTn id="35" dur="2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right)">
                                      <p:cBhvr>
                                        <p:cTn id="40" dur="500"/>
                                        <p:tgtEl>
                                          <p:spTgt spid="22"/>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30">
                                            <p:txEl>
                                              <p:pRg st="0" end="0"/>
                                            </p:txEl>
                                          </p:spTgt>
                                        </p:tgtEl>
                                        <p:attrNameLst>
                                          <p:attrName>style.visibility</p:attrName>
                                        </p:attrNameLst>
                                      </p:cBhvr>
                                      <p:to>
                                        <p:strVal val="visible"/>
                                      </p:to>
                                    </p:set>
                                    <p:animEffect transition="in" filter="wipe(up)">
                                      <p:cBhvr>
                                        <p:cTn id="48" dur="500"/>
                                        <p:tgtEl>
                                          <p:spTgt spid="30">
                                            <p:txEl>
                                              <p:pRg st="0" end="0"/>
                                            </p:txEl>
                                          </p:spTgt>
                                        </p:tgtEl>
                                      </p:cBhvr>
                                    </p:animEffect>
                                  </p:childTnLst>
                                </p:cTn>
                              </p:par>
                              <p:par>
                                <p:cTn id="49" presetID="22" presetClass="entr" presetSubtype="1" fill="hold" nodeType="withEffect">
                                  <p:stCondLst>
                                    <p:cond delay="250"/>
                                  </p:stCondLst>
                                  <p:childTnLst>
                                    <p:set>
                                      <p:cBhvr>
                                        <p:cTn id="50" dur="1" fill="hold">
                                          <p:stCondLst>
                                            <p:cond delay="0"/>
                                          </p:stCondLst>
                                        </p:cTn>
                                        <p:tgtEl>
                                          <p:spTgt spid="30">
                                            <p:txEl>
                                              <p:pRg st="2" end="2"/>
                                            </p:txEl>
                                          </p:spTgt>
                                        </p:tgtEl>
                                        <p:attrNameLst>
                                          <p:attrName>style.visibility</p:attrName>
                                        </p:attrNameLst>
                                      </p:cBhvr>
                                      <p:to>
                                        <p:strVal val="visible"/>
                                      </p:to>
                                    </p:set>
                                    <p:animEffect transition="in" filter="wipe(up)">
                                      <p:cBhvr>
                                        <p:cTn id="51" dur="500"/>
                                        <p:tgtEl>
                                          <p:spTgt spid="30">
                                            <p:txEl>
                                              <p:pRg st="2" end="2"/>
                                            </p:txEl>
                                          </p:spTgt>
                                        </p:tgtEl>
                                      </p:cBhvr>
                                    </p:animEffect>
                                  </p:childTnLst>
                                </p:cTn>
                              </p:par>
                              <p:par>
                                <p:cTn id="52" presetID="22" presetClass="entr" presetSubtype="1" fill="hold" nodeType="withEffect">
                                  <p:stCondLst>
                                    <p:cond delay="500"/>
                                  </p:stCondLst>
                                  <p:childTnLst>
                                    <p:set>
                                      <p:cBhvr>
                                        <p:cTn id="53" dur="1" fill="hold">
                                          <p:stCondLst>
                                            <p:cond delay="0"/>
                                          </p:stCondLst>
                                        </p:cTn>
                                        <p:tgtEl>
                                          <p:spTgt spid="30">
                                            <p:txEl>
                                              <p:pRg st="4" end="4"/>
                                            </p:txEl>
                                          </p:spTgt>
                                        </p:tgtEl>
                                        <p:attrNameLst>
                                          <p:attrName>style.visibility</p:attrName>
                                        </p:attrNameLst>
                                      </p:cBhvr>
                                      <p:to>
                                        <p:strVal val="visible"/>
                                      </p:to>
                                    </p:set>
                                    <p:animEffect transition="in" filter="wipe(up)">
                                      <p:cBhvr>
                                        <p:cTn id="54" dur="500"/>
                                        <p:tgtEl>
                                          <p:spTgt spid="30">
                                            <p:txEl>
                                              <p:pRg st="4" end="4"/>
                                            </p:txEl>
                                          </p:spTgt>
                                        </p:tgtEl>
                                      </p:cBhvr>
                                    </p:animEffect>
                                  </p:childTnLst>
                                </p:cTn>
                              </p:par>
                              <p:par>
                                <p:cTn id="55" presetID="22" presetClass="entr" presetSubtype="1" fill="hold" nodeType="withEffect">
                                  <p:stCondLst>
                                    <p:cond delay="750"/>
                                  </p:stCondLst>
                                  <p:childTnLst>
                                    <p:set>
                                      <p:cBhvr>
                                        <p:cTn id="56" dur="1" fill="hold">
                                          <p:stCondLst>
                                            <p:cond delay="0"/>
                                          </p:stCondLst>
                                        </p:cTn>
                                        <p:tgtEl>
                                          <p:spTgt spid="30">
                                            <p:txEl>
                                              <p:pRg st="6" end="6"/>
                                            </p:txEl>
                                          </p:spTgt>
                                        </p:tgtEl>
                                        <p:attrNameLst>
                                          <p:attrName>style.visibility</p:attrName>
                                        </p:attrNameLst>
                                      </p:cBhvr>
                                      <p:to>
                                        <p:strVal val="visible"/>
                                      </p:to>
                                    </p:set>
                                    <p:animEffect transition="in" filter="wipe(up)">
                                      <p:cBhvr>
                                        <p:cTn id="57" dur="500"/>
                                        <p:tgtEl>
                                          <p:spTgt spid="30">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22" presetClass="entr" presetSubtype="1" fill="hold"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up)">
                                      <p:cBhvr>
                                        <p:cTn id="68" dur="750"/>
                                        <p:tgtEl>
                                          <p:spTgt spid="8"/>
                                        </p:tgtEl>
                                      </p:cBhvr>
                                    </p:animEffect>
                                  </p:childTnLst>
                                </p:cTn>
                              </p:par>
                            </p:childTnLst>
                          </p:cTn>
                        </p:par>
                        <p:par>
                          <p:cTn id="69" fill="hold">
                            <p:stCondLst>
                              <p:cond delay="17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left)">
                                      <p:cBhvr>
                                        <p:cTn id="7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48A7B-EF3D-B3F7-7CF2-88B1A536CA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1F4678-957F-B854-9C68-1765D1B297B2}"/>
              </a:ext>
            </a:extLst>
          </p:cNvPr>
          <p:cNvSpPr>
            <a:spLocks noGrp="1"/>
          </p:cNvSpPr>
          <p:nvPr>
            <p:ph type="title"/>
          </p:nvPr>
        </p:nvSpPr>
        <p:spPr>
          <a:xfrm>
            <a:off x="635000" y="1"/>
            <a:ext cx="10930467" cy="1131360"/>
          </a:xfrm>
          <a:noFill/>
        </p:spPr>
        <p:txBody>
          <a:bodyPr>
            <a:normAutofit/>
          </a:bodyPr>
          <a:lstStyle/>
          <a:p>
            <a:r>
              <a:rPr lang="en-US" sz="3600" b="1">
                <a:solidFill>
                  <a:srgbClr val="233146"/>
                </a:solidFill>
              </a:rPr>
              <a:t>STUDY FINDINGS: SOCIAL BARRIERS</a:t>
            </a:r>
          </a:p>
        </p:txBody>
      </p:sp>
      <p:sp>
        <p:nvSpPr>
          <p:cNvPr id="5" name="Slide Number Placeholder 4">
            <a:extLst>
              <a:ext uri="{FF2B5EF4-FFF2-40B4-BE49-F238E27FC236}">
                <a16:creationId xmlns:a16="http://schemas.microsoft.com/office/drawing/2014/main" id="{DC3AA3B0-0B18-0069-AEEC-C95C9C85401E}"/>
              </a:ext>
            </a:extLst>
          </p:cNvPr>
          <p:cNvSpPr>
            <a:spLocks noGrp="1"/>
          </p:cNvSpPr>
          <p:nvPr>
            <p:ph type="sldNum" sz="quarter" idx="12"/>
          </p:nvPr>
        </p:nvSpPr>
        <p:spPr/>
        <p:txBody>
          <a:bodyPr/>
          <a:lstStyle/>
          <a:p>
            <a:fld id="{32B6499F-4593-48AF-A34D-74C01379ECF3}" type="slidenum">
              <a:rPr lang="en-US" smtClean="0"/>
              <a:t>4</a:t>
            </a:fld>
            <a:endParaRPr lang="en-US"/>
          </a:p>
        </p:txBody>
      </p:sp>
      <p:sp>
        <p:nvSpPr>
          <p:cNvPr id="3" name="Content Placeholder 2">
            <a:extLst>
              <a:ext uri="{FF2B5EF4-FFF2-40B4-BE49-F238E27FC236}">
                <a16:creationId xmlns:a16="http://schemas.microsoft.com/office/drawing/2014/main" id="{7C074C23-C534-875C-54EC-E5DD4BFD48E3}"/>
              </a:ext>
            </a:extLst>
          </p:cNvPr>
          <p:cNvSpPr>
            <a:spLocks noGrp="1"/>
          </p:cNvSpPr>
          <p:nvPr>
            <p:ph idx="1"/>
          </p:nvPr>
        </p:nvSpPr>
        <p:spPr>
          <a:xfrm>
            <a:off x="163279" y="1390525"/>
            <a:ext cx="5035533" cy="353923"/>
          </a:xfrm>
        </p:spPr>
        <p:txBody>
          <a:bodyPr>
            <a:normAutofit fontScale="77500" lnSpcReduction="20000"/>
          </a:bodyPr>
          <a:lstStyle/>
          <a:p>
            <a:pPr marL="0" indent="0">
              <a:lnSpc>
                <a:spcPct val="100000"/>
              </a:lnSpc>
              <a:spcBef>
                <a:spcPts val="0"/>
              </a:spcBef>
              <a:spcAft>
                <a:spcPts val="600"/>
              </a:spcAft>
              <a:buNone/>
            </a:pPr>
            <a:r>
              <a:rPr lang="en-US" sz="2400" b="1">
                <a:solidFill>
                  <a:srgbClr val="178785"/>
                </a:solidFill>
              </a:rPr>
              <a:t>Types of support needed to upgrade cooling: </a:t>
            </a:r>
          </a:p>
        </p:txBody>
      </p:sp>
      <p:sp>
        <p:nvSpPr>
          <p:cNvPr id="9" name="Content Placeholder 2">
            <a:extLst>
              <a:ext uri="{FF2B5EF4-FFF2-40B4-BE49-F238E27FC236}">
                <a16:creationId xmlns:a16="http://schemas.microsoft.com/office/drawing/2014/main" id="{980888B6-C181-C3C7-8498-6B9C6EB8A359}"/>
              </a:ext>
            </a:extLst>
          </p:cNvPr>
          <p:cNvSpPr txBox="1">
            <a:spLocks/>
          </p:cNvSpPr>
          <p:nvPr/>
        </p:nvSpPr>
        <p:spPr>
          <a:xfrm>
            <a:off x="6096001" y="1390525"/>
            <a:ext cx="5548404" cy="35392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2400" b="1">
                <a:solidFill>
                  <a:srgbClr val="178785"/>
                </a:solidFill>
              </a:rPr>
              <a:t>Reasons for not using assistance programs:</a:t>
            </a:r>
          </a:p>
        </p:txBody>
      </p:sp>
      <p:pic>
        <p:nvPicPr>
          <p:cNvPr id="10" name="Picture 9" descr="Chart, pie chart&#10;&#10;AI-generated content may be incorrect.">
            <a:extLst>
              <a:ext uri="{FF2B5EF4-FFF2-40B4-BE49-F238E27FC236}">
                <a16:creationId xmlns:a16="http://schemas.microsoft.com/office/drawing/2014/main" id="{5AA3F5FD-730C-E89E-F0DD-2B4A82D5B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573" y="1876003"/>
            <a:ext cx="5469894" cy="4436911"/>
          </a:xfrm>
          <a:prstGeom prst="rect">
            <a:avLst/>
          </a:prstGeom>
        </p:spPr>
      </p:pic>
      <p:pic>
        <p:nvPicPr>
          <p:cNvPr id="12" name="Picture 11" descr="Chart, pie chart&#10;&#10;AI-generated content may be incorrect.">
            <a:extLst>
              <a:ext uri="{FF2B5EF4-FFF2-40B4-BE49-F238E27FC236}">
                <a16:creationId xmlns:a16="http://schemas.microsoft.com/office/drawing/2014/main" id="{1AAB1F21-AAC6-8255-D8AE-061A97669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24" y="2229836"/>
            <a:ext cx="4835630" cy="3389287"/>
          </a:xfrm>
          <a:prstGeom prst="rect">
            <a:avLst/>
          </a:prstGeom>
        </p:spPr>
      </p:pic>
    </p:spTree>
    <p:extLst>
      <p:ext uri="{BB962C8B-B14F-4D97-AF65-F5344CB8AC3E}">
        <p14:creationId xmlns:p14="http://schemas.microsoft.com/office/powerpoint/2010/main" val="1952718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E5262-A62E-0311-65F4-8C6C49D1EC5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E06EEEF-D50C-3778-DA37-9D34B60A2D39}"/>
              </a:ext>
            </a:extLst>
          </p:cNvPr>
          <p:cNvPicPr>
            <a:picLocks noChangeAspect="1"/>
          </p:cNvPicPr>
          <p:nvPr/>
        </p:nvPicPr>
        <p:blipFill>
          <a:blip r:embed="rId3">
            <a:extLst>
              <a:ext uri="{28A0092B-C50C-407E-A947-70E740481C1C}">
                <a14:useLocalDpi xmlns:a14="http://schemas.microsoft.com/office/drawing/2010/main" val="0"/>
              </a:ext>
            </a:extLst>
          </a:blip>
          <a:srcRect l="1002" t="3935" r="1094" b="2885"/>
          <a:stretch/>
        </p:blipFill>
        <p:spPr bwMode="auto">
          <a:xfrm>
            <a:off x="1421840" y="1507460"/>
            <a:ext cx="9662985" cy="4474907"/>
          </a:xfrm>
          <a:prstGeom prst="rect">
            <a:avLst/>
          </a:prstGeom>
          <a:noFill/>
        </p:spPr>
      </p:pic>
      <p:sp>
        <p:nvSpPr>
          <p:cNvPr id="2" name="Title 1">
            <a:extLst>
              <a:ext uri="{FF2B5EF4-FFF2-40B4-BE49-F238E27FC236}">
                <a16:creationId xmlns:a16="http://schemas.microsoft.com/office/drawing/2014/main" id="{B03D53CA-E8C0-86CF-4EFD-3660EFFD1903}"/>
              </a:ext>
            </a:extLst>
          </p:cNvPr>
          <p:cNvSpPr>
            <a:spLocks noGrp="1"/>
          </p:cNvSpPr>
          <p:nvPr>
            <p:ph type="title"/>
          </p:nvPr>
        </p:nvSpPr>
        <p:spPr>
          <a:xfrm>
            <a:off x="635000" y="1"/>
            <a:ext cx="10930467" cy="1131360"/>
          </a:xfrm>
          <a:noFill/>
        </p:spPr>
        <p:txBody>
          <a:bodyPr>
            <a:normAutofit/>
          </a:bodyPr>
          <a:lstStyle/>
          <a:p>
            <a:r>
              <a:rPr lang="en-US" sz="3600"/>
              <a:t>STUDY FINDINGS: REGIONAL NEEDS</a:t>
            </a:r>
            <a:endParaRPr lang="en-US" sz="3600" b="1">
              <a:solidFill>
                <a:srgbClr val="233146"/>
              </a:solidFill>
            </a:endParaRPr>
          </a:p>
        </p:txBody>
      </p:sp>
      <p:sp>
        <p:nvSpPr>
          <p:cNvPr id="5" name="Slide Number Placeholder 4">
            <a:extLst>
              <a:ext uri="{FF2B5EF4-FFF2-40B4-BE49-F238E27FC236}">
                <a16:creationId xmlns:a16="http://schemas.microsoft.com/office/drawing/2014/main" id="{DDCF7529-DFA4-F894-E2CA-8C6767682830}"/>
              </a:ext>
            </a:extLst>
          </p:cNvPr>
          <p:cNvSpPr>
            <a:spLocks noGrp="1"/>
          </p:cNvSpPr>
          <p:nvPr>
            <p:ph type="sldNum" sz="quarter" idx="12"/>
          </p:nvPr>
        </p:nvSpPr>
        <p:spPr/>
        <p:txBody>
          <a:bodyPr/>
          <a:lstStyle/>
          <a:p>
            <a:fld id="{32B6499F-4593-48AF-A34D-74C01379ECF3}" type="slidenum">
              <a:rPr lang="en-US" smtClean="0"/>
              <a:t>5</a:t>
            </a:fld>
            <a:endParaRPr lang="en-US"/>
          </a:p>
        </p:txBody>
      </p:sp>
    </p:spTree>
    <p:extLst>
      <p:ext uri="{BB962C8B-B14F-4D97-AF65-F5344CB8AC3E}">
        <p14:creationId xmlns:p14="http://schemas.microsoft.com/office/powerpoint/2010/main" val="2885735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936CC-4DA2-134E-CB3C-069AFC8009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2FF05C-6905-78F4-96DB-93AECB04696F}"/>
              </a:ext>
            </a:extLst>
          </p:cNvPr>
          <p:cNvSpPr>
            <a:spLocks noGrp="1"/>
          </p:cNvSpPr>
          <p:nvPr>
            <p:ph type="title"/>
          </p:nvPr>
        </p:nvSpPr>
        <p:spPr>
          <a:xfrm>
            <a:off x="635000" y="1"/>
            <a:ext cx="10930467" cy="1131360"/>
          </a:xfrm>
          <a:noFill/>
        </p:spPr>
        <p:txBody>
          <a:bodyPr>
            <a:normAutofit/>
          </a:bodyPr>
          <a:lstStyle/>
          <a:p>
            <a:r>
              <a:rPr lang="en-US" sz="3600" b="1">
                <a:solidFill>
                  <a:srgbClr val="233146"/>
                </a:solidFill>
              </a:rPr>
              <a:t>HEAT VULNERABILITY INDEX</a:t>
            </a:r>
          </a:p>
        </p:txBody>
      </p:sp>
      <p:pic>
        <p:nvPicPr>
          <p:cNvPr id="7" name="Picture 6">
            <a:extLst>
              <a:ext uri="{FF2B5EF4-FFF2-40B4-BE49-F238E27FC236}">
                <a16:creationId xmlns:a16="http://schemas.microsoft.com/office/drawing/2014/main" id="{12F0AB1D-F158-C978-1243-B5E59E87514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90794" y="1449490"/>
            <a:ext cx="7057926" cy="5091539"/>
          </a:xfrm>
          <a:prstGeom prst="rect">
            <a:avLst/>
          </a:prstGeom>
        </p:spPr>
      </p:pic>
      <p:sp>
        <p:nvSpPr>
          <p:cNvPr id="5" name="Slide Number Placeholder 4">
            <a:extLst>
              <a:ext uri="{FF2B5EF4-FFF2-40B4-BE49-F238E27FC236}">
                <a16:creationId xmlns:a16="http://schemas.microsoft.com/office/drawing/2014/main" id="{670D3604-BDED-3B84-2EAD-F791D6D79AF9}"/>
              </a:ext>
            </a:extLst>
          </p:cNvPr>
          <p:cNvSpPr>
            <a:spLocks noGrp="1"/>
          </p:cNvSpPr>
          <p:nvPr>
            <p:ph type="sldNum" sz="quarter" idx="12"/>
          </p:nvPr>
        </p:nvSpPr>
        <p:spPr/>
        <p:txBody>
          <a:bodyPr/>
          <a:lstStyle/>
          <a:p>
            <a:fld id="{32B6499F-4593-48AF-A34D-74C01379ECF3}" type="slidenum">
              <a:rPr lang="en-US" smtClean="0"/>
              <a:t>6</a:t>
            </a:fld>
            <a:endParaRPr lang="en-US"/>
          </a:p>
        </p:txBody>
      </p:sp>
      <p:pic>
        <p:nvPicPr>
          <p:cNvPr id="6" name="Picture 5">
            <a:extLst>
              <a:ext uri="{FF2B5EF4-FFF2-40B4-BE49-F238E27FC236}">
                <a16:creationId xmlns:a16="http://schemas.microsoft.com/office/drawing/2014/main" id="{A7CA9FEF-9AAB-F6D5-9978-37BE8A632636}"/>
              </a:ext>
            </a:extLst>
          </p:cNvPr>
          <p:cNvPicPr>
            <a:picLocks noChangeAspect="1"/>
          </p:cNvPicPr>
          <p:nvPr/>
        </p:nvPicPr>
        <p:blipFill rotWithShape="1">
          <a:blip r:embed="rId3"/>
          <a:srcRect l="79282" t="26995" r="11739" b="53570"/>
          <a:stretch/>
        </p:blipFill>
        <p:spPr>
          <a:xfrm>
            <a:off x="1395718" y="2685159"/>
            <a:ext cx="2225225" cy="228546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90860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 y="2193204"/>
            <a:ext cx="5257800" cy="1854201"/>
          </a:xfrm>
          <a:prstGeom prst="rect">
            <a:avLst/>
          </a:prstGeom>
          <a:solidFill>
            <a:srgbClr val="233146"/>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mn-lt"/>
                <a:cs typeface="Arial" panose="020B0604020202020204" pitchFamily="34" charset="0"/>
              </a:rPr>
              <a:t>Key Takeaways </a:t>
            </a:r>
          </a:p>
          <a:p>
            <a:pPr algn="ctr"/>
            <a:r>
              <a:rPr lang="en-US" sz="2400" dirty="0">
                <a:solidFill>
                  <a:schemeClr val="bg1"/>
                </a:solidFill>
                <a:latin typeface="+mn-lt"/>
                <a:cs typeface="Arial" panose="020B0604020202020204" pitchFamily="34" charset="0"/>
              </a:rPr>
              <a:t>from program implementation</a:t>
            </a:r>
            <a:endParaRPr lang="en-US" sz="1400" dirty="0">
              <a:solidFill>
                <a:schemeClr val="bg1"/>
              </a:solidFill>
              <a:latin typeface="+mn-lt"/>
              <a:cs typeface="Arial" panose="020B0604020202020204" pitchFamily="34" charset="0"/>
            </a:endParaRPr>
          </a:p>
        </p:txBody>
      </p:sp>
      <p:sp>
        <p:nvSpPr>
          <p:cNvPr id="4" name="TextBox 3"/>
          <p:cNvSpPr txBox="1"/>
          <p:nvPr/>
        </p:nvSpPr>
        <p:spPr>
          <a:xfrm>
            <a:off x="5559552" y="246888"/>
            <a:ext cx="6315456" cy="646330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latin typeface="+mj-lt"/>
              </a:rPr>
              <a:t>What level programs should be implemented – don’t assume administrative capacity (for example in Tribes and community based organizations (CBOs), etc.)</a:t>
            </a:r>
          </a:p>
          <a:p>
            <a:pPr marL="285750" indent="-285750">
              <a:spcAft>
                <a:spcPts val="600"/>
              </a:spcAft>
              <a:buFont typeface="Arial" panose="020B0604020202020204" pitchFamily="34" charset="0"/>
              <a:buChar char="•"/>
            </a:pPr>
            <a:r>
              <a:rPr lang="en-US" sz="2400" dirty="0">
                <a:latin typeface="+mj-lt"/>
              </a:rPr>
              <a:t>10% administration budget is challenging, both for ODOE and for CBOs</a:t>
            </a:r>
          </a:p>
          <a:p>
            <a:pPr marL="742950" lvl="1" indent="-285750">
              <a:spcAft>
                <a:spcPts val="600"/>
              </a:spcAft>
              <a:buFont typeface="Arial" panose="020B0604020202020204" pitchFamily="34" charset="0"/>
              <a:buChar char="•"/>
            </a:pPr>
            <a:r>
              <a:rPr lang="en-US" sz="2400" dirty="0">
                <a:latin typeface="+mj-lt"/>
              </a:rPr>
              <a:t>Limits QA, outreach, etc.</a:t>
            </a:r>
          </a:p>
          <a:p>
            <a:pPr marL="285750" indent="-285750">
              <a:spcAft>
                <a:spcPts val="600"/>
              </a:spcAft>
              <a:buFont typeface="Arial" panose="020B0604020202020204" pitchFamily="34" charset="0"/>
              <a:buChar char="•"/>
            </a:pPr>
            <a:r>
              <a:rPr lang="en-US" sz="2400" dirty="0">
                <a:latin typeface="+mj-lt"/>
              </a:rPr>
              <a:t>Short term funding structure makes it difficult to administer as well (hiring single year temp positions)</a:t>
            </a:r>
          </a:p>
          <a:p>
            <a:pPr marL="285750" indent="-285750">
              <a:spcAft>
                <a:spcPts val="600"/>
              </a:spcAft>
              <a:buFont typeface="Arial" panose="020B0604020202020204" pitchFamily="34" charset="0"/>
              <a:buChar char="•"/>
            </a:pPr>
            <a:r>
              <a:rPr lang="en-US" sz="2400" dirty="0">
                <a:latin typeface="+mj-lt"/>
              </a:rPr>
              <a:t>Areas with local collaboration spaces were able to take best advantage of state programs</a:t>
            </a:r>
          </a:p>
          <a:p>
            <a:pPr marL="285750" indent="-285750">
              <a:spcAft>
                <a:spcPts val="600"/>
              </a:spcAft>
              <a:buFont typeface="Arial" panose="020B0604020202020204" pitchFamily="34" charset="0"/>
              <a:buChar char="•"/>
            </a:pPr>
            <a:r>
              <a:rPr lang="en-US" sz="2400" dirty="0"/>
              <a:t>"health, life &amp; safety" is not energy efficiency, though they can complement each other (different mission/business line)</a:t>
            </a:r>
          </a:p>
          <a:p>
            <a:pPr marL="285750" indent="-285750">
              <a:spcAft>
                <a:spcPts val="600"/>
              </a:spcAft>
              <a:buFont typeface="Arial" panose="020B0604020202020204" pitchFamily="34" charset="0"/>
              <a:buChar char="•"/>
            </a:pPr>
            <a:r>
              <a:rPr lang="en-US" sz="2400" dirty="0">
                <a:latin typeface="+mj-lt"/>
              </a:rPr>
              <a:t>Outreach, communications, and more outreach</a:t>
            </a:r>
          </a:p>
        </p:txBody>
      </p:sp>
      <p:sp>
        <p:nvSpPr>
          <p:cNvPr id="5" name="Slide Number Placeholder 4">
            <a:extLst>
              <a:ext uri="{FF2B5EF4-FFF2-40B4-BE49-F238E27FC236}">
                <a16:creationId xmlns:a16="http://schemas.microsoft.com/office/drawing/2014/main" id="{3463B912-95F9-4AB6-9E48-6D9DC9AB5FE2}"/>
              </a:ext>
            </a:extLst>
          </p:cNvPr>
          <p:cNvSpPr>
            <a:spLocks noGrp="1"/>
          </p:cNvSpPr>
          <p:nvPr>
            <p:ph type="sldNum" sz="quarter" idx="12"/>
          </p:nvPr>
        </p:nvSpPr>
        <p:spPr>
          <a:xfrm>
            <a:off x="9131808" y="6358467"/>
            <a:ext cx="2743200" cy="365125"/>
          </a:xfrm>
        </p:spPr>
        <p:txBody>
          <a:bodyPr/>
          <a:lstStyle/>
          <a:p>
            <a:fld id="{32B6499F-4593-48AF-A34D-74C01379ECF3}" type="slidenum">
              <a:rPr lang="en-US" smtClean="0"/>
              <a:t>7</a:t>
            </a:fld>
            <a:endParaRPr lang="en-US" dirty="0"/>
          </a:p>
        </p:txBody>
      </p:sp>
      <p:pic>
        <p:nvPicPr>
          <p:cNvPr id="6" name="Picture 5" descr="A picture containing text, outdoor, sign&#10;&#10;Description automatically generated">
            <a:extLst>
              <a:ext uri="{FF2B5EF4-FFF2-40B4-BE49-F238E27FC236}">
                <a16:creationId xmlns:a16="http://schemas.microsoft.com/office/drawing/2014/main" id="{8ABD1049-2B16-AC8D-140B-40E8489D8A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992" y="6022202"/>
            <a:ext cx="1913860" cy="672530"/>
          </a:xfrm>
          <a:prstGeom prst="rect">
            <a:avLst/>
          </a:prstGeom>
        </p:spPr>
      </p:pic>
    </p:spTree>
    <p:extLst>
      <p:ext uri="{BB962C8B-B14F-4D97-AF65-F5344CB8AC3E}">
        <p14:creationId xmlns:p14="http://schemas.microsoft.com/office/powerpoint/2010/main" val="1353959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B6499F-4593-48AF-A34D-74C01379ECF3}" type="slidenum">
              <a:rPr lang="en-US" smtClean="0"/>
              <a:t>8</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909" b="7909"/>
          <a:stretch/>
        </p:blipFill>
        <p:spPr>
          <a:xfrm>
            <a:off x="0" y="0"/>
            <a:ext cx="12192001"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379848" y="350086"/>
            <a:ext cx="2773540" cy="974622"/>
          </a:xfrm>
          <a:prstGeom prst="rect">
            <a:avLst/>
          </a:prstGeom>
        </p:spPr>
      </p:pic>
      <p:sp>
        <p:nvSpPr>
          <p:cNvPr id="6" name="TextBox 5">
            <a:extLst>
              <a:ext uri="{FF2B5EF4-FFF2-40B4-BE49-F238E27FC236}">
                <a16:creationId xmlns:a16="http://schemas.microsoft.com/office/drawing/2014/main" id="{FA19599F-F066-4EAD-AC60-1FE08B27FB18}"/>
              </a:ext>
            </a:extLst>
          </p:cNvPr>
          <p:cNvSpPr txBox="1"/>
          <p:nvPr/>
        </p:nvSpPr>
        <p:spPr>
          <a:xfrm>
            <a:off x="705612" y="3430369"/>
            <a:ext cx="10780776" cy="3108543"/>
          </a:xfrm>
          <a:prstGeom prst="rect">
            <a:avLst/>
          </a:prstGeom>
          <a:noFill/>
        </p:spPr>
        <p:txBody>
          <a:bodyPr wrap="square" rtlCol="0">
            <a:spAutoFit/>
          </a:bodyPr>
          <a:lstStyle/>
          <a:p>
            <a:pPr algn="ctr"/>
            <a:endParaRPr lang="en-US" sz="2400" b="1" spc="300" dirty="0">
              <a:solidFill>
                <a:srgbClr val="233146"/>
              </a:solidFill>
              <a:latin typeface="Century Gothic" panose="020B0502020202020204" pitchFamily="34" charset="0"/>
            </a:endParaRPr>
          </a:p>
          <a:p>
            <a:pPr algn="ctr"/>
            <a:endParaRPr lang="en-US" sz="2400" b="1" spc="300" dirty="0">
              <a:solidFill>
                <a:srgbClr val="233146"/>
              </a:solidFill>
              <a:latin typeface="Century Gothic" panose="020B0502020202020204" pitchFamily="34" charset="0"/>
            </a:endParaRPr>
          </a:p>
          <a:p>
            <a:pPr algn="ctr"/>
            <a:endParaRPr lang="en-US" sz="2400" b="1" spc="300" dirty="0">
              <a:solidFill>
                <a:srgbClr val="233146"/>
              </a:solidFill>
              <a:latin typeface="Century Gothic" panose="020B0502020202020204" pitchFamily="34" charset="0"/>
            </a:endParaRPr>
          </a:p>
          <a:p>
            <a:pPr algn="ctr"/>
            <a:endParaRPr lang="en-US" sz="2400" b="1" spc="300" dirty="0">
              <a:solidFill>
                <a:srgbClr val="233146"/>
              </a:solidFill>
              <a:latin typeface="Century Gothic" panose="020B0502020202020204" pitchFamily="34" charset="0"/>
            </a:endParaRPr>
          </a:p>
          <a:p>
            <a:pPr algn="ctr"/>
            <a:endParaRPr lang="en-US" sz="2400" b="1" spc="300" dirty="0">
              <a:solidFill>
                <a:srgbClr val="233146"/>
              </a:solidFill>
              <a:latin typeface="Century Gothic" panose="020B0502020202020204" pitchFamily="34" charset="0"/>
            </a:endParaRPr>
          </a:p>
          <a:p>
            <a:pPr algn="ctr"/>
            <a:r>
              <a:rPr lang="en-US" sz="2800" b="1" spc="300" dirty="0">
                <a:solidFill>
                  <a:srgbClr val="233146"/>
                </a:solidFill>
                <a:latin typeface="Century Gothic" panose="020B0502020202020204" pitchFamily="34" charset="0"/>
              </a:rPr>
              <a:t>Contact Information</a:t>
            </a:r>
          </a:p>
          <a:p>
            <a:pPr algn="ctr"/>
            <a:r>
              <a:rPr lang="en-US" sz="2400" b="1" spc="300" dirty="0">
                <a:solidFill>
                  <a:srgbClr val="233146"/>
                </a:solidFill>
                <a:latin typeface="Century Gothic" panose="020B0502020202020204" pitchFamily="34" charset="0"/>
              </a:rPr>
              <a:t>Stephanie Kruse</a:t>
            </a:r>
          </a:p>
          <a:p>
            <a:pPr algn="ctr"/>
            <a:r>
              <a:rPr lang="en-US" sz="2400" b="1" spc="300" dirty="0">
                <a:solidFill>
                  <a:srgbClr val="233146"/>
                </a:solidFill>
                <a:latin typeface="Century Gothic" panose="020B0502020202020204" pitchFamily="34" charset="0"/>
              </a:rPr>
              <a:t>Stephanie.Kruse@energy.oregon.gov</a:t>
            </a:r>
          </a:p>
        </p:txBody>
      </p:sp>
    </p:spTree>
    <p:extLst>
      <p:ext uri="{BB962C8B-B14F-4D97-AF65-F5344CB8AC3E}">
        <p14:creationId xmlns:p14="http://schemas.microsoft.com/office/powerpoint/2010/main" val="617928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E27437F290A742B33C50902C59475C" ma:contentTypeVersion="14" ma:contentTypeDescription="Create a new document." ma:contentTypeScope="" ma:versionID="83b0cad4b86e6ff515380b199453135e">
  <xsd:schema xmlns:xsd="http://www.w3.org/2001/XMLSchema" xmlns:xs="http://www.w3.org/2001/XMLSchema" xmlns:p="http://schemas.microsoft.com/office/2006/metadata/properties" xmlns:ns2="78564ab5-b4a5-4767-8d79-cd53dfe02758" xmlns:ns3="f4f4bc07-40b7-4e61-9bed-2568226f4de5" targetNamespace="http://schemas.microsoft.com/office/2006/metadata/properties" ma:root="true" ma:fieldsID="6d496b3b6527d717c1c7b74f96b89c73" ns2:_="" ns3:_="">
    <xsd:import namespace="78564ab5-b4a5-4767-8d79-cd53dfe02758"/>
    <xsd:import namespace="f4f4bc07-40b7-4e61-9bed-2568226f4d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4ab5-b4a5-4767-8d79-cd53dfe02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ecea897-e294-4e5a-891a-91714734c0b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f4bc07-40b7-4e61-9bed-2568226f4de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d96dac-73ce-49ad-ad69-b255746e8089}" ma:internalName="TaxCatchAll" ma:showField="CatchAllData" ma:web="f4f4bc07-40b7-4e61-9bed-2568226f4d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4f4bc07-40b7-4e61-9bed-2568226f4de5" xsi:nil="true"/>
    <lcf76f155ced4ddcb4097134ff3c332f xmlns="78564ab5-b4a5-4767-8d79-cd53dfe027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47D64E6-18BF-49C9-9191-AA5CF7E99163}"/>
</file>

<file path=customXml/itemProps2.xml><?xml version="1.0" encoding="utf-8"?>
<ds:datastoreItem xmlns:ds="http://schemas.openxmlformats.org/officeDocument/2006/customXml" ds:itemID="{E395CF0E-53E0-4E2A-B761-9581B9682542}"/>
</file>

<file path=customXml/itemProps3.xml><?xml version="1.0" encoding="utf-8"?>
<ds:datastoreItem xmlns:ds="http://schemas.openxmlformats.org/officeDocument/2006/customXml" ds:itemID="{FF2FF04D-A607-4266-B12B-8D29CBCE79A0}"/>
</file>

<file path=docMetadata/LabelInfo.xml><?xml version="1.0" encoding="utf-8"?>
<clbl:labelList xmlns:clbl="http://schemas.microsoft.com/office/2020/mipLabelMetadata">
  <clbl:label id="{09b73270-2993-4076-be47-9c78f42a1e84}" enabled="1" method="Privileged" siteId="{aa3f6932-fa7c-47b4-a0ce-a598cad161cf}" removed="0"/>
</clbl:labelList>
</file>

<file path=docProps/app.xml><?xml version="1.0" encoding="utf-8"?>
<Properties xmlns="http://schemas.openxmlformats.org/officeDocument/2006/extended-properties" xmlns:vt="http://schemas.openxmlformats.org/officeDocument/2006/docPropsVTypes">
  <TotalTime>1570</TotalTime>
  <Words>639</Words>
  <Application>Microsoft Office PowerPoint</Application>
  <PresentationFormat>Widescreen</PresentationFormat>
  <Paragraphs>68</Paragraphs>
  <Slides>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Aptos Display</vt:lpstr>
      <vt:lpstr>Arial</vt:lpstr>
      <vt:lpstr>Avenir Book</vt:lpstr>
      <vt:lpstr>Calibri</vt:lpstr>
      <vt:lpstr>Century Gothic</vt:lpstr>
      <vt:lpstr>Office Theme</vt:lpstr>
      <vt:lpstr>Oregon Department of ENERGY   Response to Recent Extreme Heat in Oregon  2025 Extreme Heat Summit    Stephanie Kruse</vt:lpstr>
      <vt:lpstr>OREGON DEPARTMENT OF ENERGY</vt:lpstr>
      <vt:lpstr>OREGON COOLING NEEDS STUDY</vt:lpstr>
      <vt:lpstr>STUDY FINDINGS: SOCIAL BARRIERS</vt:lpstr>
      <vt:lpstr>STUDY FINDINGS: REGIONAL NEEDS</vt:lpstr>
      <vt:lpstr>HEAT VULNERABILITY INDEX</vt:lpstr>
      <vt:lpstr>PowerPoint Presentation</vt:lpstr>
      <vt:lpstr>PowerPoint Presentation</vt:lpstr>
    </vt:vector>
  </TitlesOfParts>
  <Company>Oregon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KRUSE Stephanie * ODOE</dc:creator>
  <cp:lastModifiedBy>KRUSE Stephanie * ODOE</cp:lastModifiedBy>
  <cp:revision>2</cp:revision>
  <dcterms:created xsi:type="dcterms:W3CDTF">2025-08-06T22:58:34Z</dcterms:created>
  <dcterms:modified xsi:type="dcterms:W3CDTF">2025-08-12T21:58:40Z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0x010100B2E27437F290A742B33C50902C59475C</vt:lpwstr>
  </property>
</Properties>
</file>