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19"/>
  </p:notesMasterIdLst>
  <p:sldIdLst>
    <p:sldId id="256" r:id="rId3"/>
    <p:sldId id="302" r:id="rId4"/>
    <p:sldId id="303" r:id="rId5"/>
    <p:sldId id="301" r:id="rId6"/>
    <p:sldId id="312" r:id="rId7"/>
    <p:sldId id="311" r:id="rId8"/>
    <p:sldId id="298" r:id="rId9"/>
    <p:sldId id="266" r:id="rId10"/>
    <p:sldId id="305" r:id="rId11"/>
    <p:sldId id="264" r:id="rId12"/>
    <p:sldId id="306" r:id="rId13"/>
    <p:sldId id="310" r:id="rId14"/>
    <p:sldId id="260" r:id="rId15"/>
    <p:sldId id="265" r:id="rId16"/>
    <p:sldId id="262" r:id="rId17"/>
    <p:sldId id="29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65" autoAdjust="0"/>
    <p:restoredTop sz="94660"/>
  </p:normalViewPr>
  <p:slideViewPr>
    <p:cSldViewPr snapToGrid="0">
      <p:cViewPr varScale="1">
        <p:scale>
          <a:sx n="102" d="100"/>
          <a:sy n="102" d="100"/>
        </p:scale>
        <p:origin x="804" y="31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01C32-3FDE-49B3-8553-9048BAB99F42}"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45320-7260-4359-AA0E-4328957AB4CF}" type="slidenum">
              <a:rPr lang="en-US" smtClean="0"/>
              <a:t>‹#›</a:t>
            </a:fld>
            <a:endParaRPr lang="en-US"/>
          </a:p>
        </p:txBody>
      </p:sp>
    </p:spTree>
    <p:extLst>
      <p:ext uri="{BB962C8B-B14F-4D97-AF65-F5344CB8AC3E}">
        <p14:creationId xmlns:p14="http://schemas.microsoft.com/office/powerpoint/2010/main" val="266818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a:t>
            </a: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a:t>
            </a:r>
            <a:endParaRPr/>
          </a:p>
        </p:txBody>
      </p:sp>
      <p:sp>
        <p:nvSpPr>
          <p:cNvPr id="219" name="Google Shape;2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a:extLst>
            <a:ext uri="{FF2B5EF4-FFF2-40B4-BE49-F238E27FC236}">
              <a16:creationId xmlns:a16="http://schemas.microsoft.com/office/drawing/2014/main" id="{52E3814D-0C85-31E8-AD77-7D6B4C0968F6}"/>
            </a:ext>
          </a:extLst>
        </p:cNvPr>
        <p:cNvGrpSpPr/>
        <p:nvPr/>
      </p:nvGrpSpPr>
      <p:grpSpPr>
        <a:xfrm>
          <a:off x="0" y="0"/>
          <a:ext cx="0" cy="0"/>
          <a:chOff x="0" y="0"/>
          <a:chExt cx="0" cy="0"/>
        </a:xfrm>
      </p:grpSpPr>
      <p:sp>
        <p:nvSpPr>
          <p:cNvPr id="226" name="Google Shape;226;p12:notes">
            <a:extLst>
              <a:ext uri="{FF2B5EF4-FFF2-40B4-BE49-F238E27FC236}">
                <a16:creationId xmlns:a16="http://schemas.microsoft.com/office/drawing/2014/main" id="{8C07CBFE-B3CB-5892-B84E-192B6BCF6C1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a:t>
            </a:r>
            <a:endParaRPr/>
          </a:p>
        </p:txBody>
      </p:sp>
      <p:sp>
        <p:nvSpPr>
          <p:cNvPr id="227" name="Google Shape;227;p12:notes">
            <a:extLst>
              <a:ext uri="{FF2B5EF4-FFF2-40B4-BE49-F238E27FC236}">
                <a16:creationId xmlns:a16="http://schemas.microsoft.com/office/drawing/2014/main" id="{6959A64C-93FF-8D83-597E-B7CBCFB83E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205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 (need Midwest logo – method of payment)</a:t>
            </a:r>
            <a:endParaRPr/>
          </a:p>
        </p:txBody>
      </p:sp>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Google Shape;143;p22">
            <a:extLst>
              <a:ext uri="{FF2B5EF4-FFF2-40B4-BE49-F238E27FC236}">
                <a16:creationId xmlns:a16="http://schemas.microsoft.com/office/drawing/2014/main" id="{DDCC196A-3750-DF04-E291-3421769304D2}"/>
              </a:ext>
            </a:extLst>
          </p:cNvPr>
          <p:cNvPicPr preferRelativeResize="0"/>
          <p:nvPr userDrawn="1"/>
        </p:nvPicPr>
        <p:blipFill rotWithShape="1">
          <a:blip r:embed="rId2">
            <a:alphaModFix/>
          </a:blip>
          <a:srcRect t="15546" b="15539"/>
          <a:stretch/>
        </p:blipFill>
        <p:spPr>
          <a:xfrm>
            <a:off x="3345865" y="0"/>
            <a:ext cx="8846135" cy="6858000"/>
          </a:xfrm>
          <a:prstGeom prst="rect">
            <a:avLst/>
          </a:prstGeom>
          <a:noFill/>
          <a:ln>
            <a:noFill/>
          </a:ln>
        </p:spPr>
      </p:pic>
      <p:sp>
        <p:nvSpPr>
          <p:cNvPr id="7" name="Google Shape;144;p22">
            <a:extLst>
              <a:ext uri="{FF2B5EF4-FFF2-40B4-BE49-F238E27FC236}">
                <a16:creationId xmlns:a16="http://schemas.microsoft.com/office/drawing/2014/main" id="{36724173-1FD2-1D0D-37A8-5C26E81AC587}"/>
              </a:ext>
            </a:extLst>
          </p:cNvPr>
          <p:cNvSpPr/>
          <p:nvPr userDrawn="1"/>
        </p:nvSpPr>
        <p:spPr>
          <a:xfrm>
            <a:off x="903767" y="1409443"/>
            <a:ext cx="6294475" cy="4103590"/>
          </a:xfrm>
          <a:prstGeom prst="rect">
            <a:avLst/>
          </a:prstGeom>
          <a:solidFill>
            <a:srgbClr val="005862">
              <a:alpha val="75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148;p22">
            <a:extLst>
              <a:ext uri="{FF2B5EF4-FFF2-40B4-BE49-F238E27FC236}">
                <a16:creationId xmlns:a16="http://schemas.microsoft.com/office/drawing/2014/main" id="{F0A76B35-B81A-8B3C-A5C6-9DA98BAD2E84}"/>
              </a:ext>
            </a:extLst>
          </p:cNvPr>
          <p:cNvPicPr preferRelativeResize="0">
            <a:picLocks noChangeAspect="1"/>
          </p:cNvPicPr>
          <p:nvPr userDrawn="1"/>
        </p:nvPicPr>
        <p:blipFill>
          <a:blip r:embed="rId3">
            <a:alphaModFix/>
          </a:blip>
          <a:stretch>
            <a:fillRect/>
          </a:stretch>
        </p:blipFill>
        <p:spPr>
          <a:xfrm>
            <a:off x="414824" y="981360"/>
            <a:ext cx="825694" cy="1645920"/>
          </a:xfrm>
          <a:prstGeom prst="rect">
            <a:avLst/>
          </a:prstGeom>
          <a:noFill/>
          <a:ln>
            <a:noFill/>
          </a:ln>
        </p:spPr>
      </p:pic>
      <p:sp>
        <p:nvSpPr>
          <p:cNvPr id="2" name="Title 1">
            <a:extLst>
              <a:ext uri="{FF2B5EF4-FFF2-40B4-BE49-F238E27FC236}">
                <a16:creationId xmlns:a16="http://schemas.microsoft.com/office/drawing/2014/main" id="{03D85003-1E2F-8760-AEB9-E56D362B00CF}"/>
              </a:ext>
            </a:extLst>
          </p:cNvPr>
          <p:cNvSpPr>
            <a:spLocks noGrp="1"/>
          </p:cNvSpPr>
          <p:nvPr>
            <p:ph type="ctrTitle" hasCustomPrompt="1"/>
          </p:nvPr>
        </p:nvSpPr>
        <p:spPr>
          <a:xfrm>
            <a:off x="1524000" y="1550892"/>
            <a:ext cx="5373950" cy="2581677"/>
          </a:xfrm>
        </p:spPr>
        <p:txBody>
          <a:bodyPr anchor="b">
            <a:normAutofit/>
          </a:bodyPr>
          <a:lstStyle>
            <a:lvl1pPr algn="l">
              <a:defRPr sz="5000" b="1">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83429FB5-8EA6-21CF-B8C5-542EA1C4D721}"/>
              </a:ext>
            </a:extLst>
          </p:cNvPr>
          <p:cNvSpPr>
            <a:spLocks noGrp="1"/>
          </p:cNvSpPr>
          <p:nvPr>
            <p:ph type="subTitle" idx="1" hasCustomPrompt="1"/>
          </p:nvPr>
        </p:nvSpPr>
        <p:spPr>
          <a:xfrm>
            <a:off x="1524000" y="4338496"/>
            <a:ext cx="5373950" cy="9686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Tree>
    <p:extLst>
      <p:ext uri="{BB962C8B-B14F-4D97-AF65-F5344CB8AC3E}">
        <p14:creationId xmlns:p14="http://schemas.microsoft.com/office/powerpoint/2010/main" val="138765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B7AD70-097C-91BC-6D04-47C8FFF99A8F}"/>
              </a:ext>
            </a:extLst>
          </p:cNvPr>
          <p:cNvSpPr/>
          <p:nvPr userDrawn="1"/>
        </p:nvSpPr>
        <p:spPr>
          <a:xfrm>
            <a:off x="0" y="0"/>
            <a:ext cx="12192000" cy="62315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F843F-4E7F-45F3-0C42-C7CDEC3786C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B2D395-A2F2-FE25-3FDA-91B9984B9A10}"/>
              </a:ext>
            </a:extLst>
          </p:cNvPr>
          <p:cNvSpPr>
            <a:spLocks noGrp="1"/>
          </p:cNvSpPr>
          <p:nvPr>
            <p:ph sz="half" idx="1"/>
          </p:nvPr>
        </p:nvSpPr>
        <p:spPr>
          <a:xfrm>
            <a:off x="838201" y="2055813"/>
            <a:ext cx="5181600" cy="1325561"/>
          </a:xfrm>
        </p:spPr>
        <p:txBody>
          <a:bodyPr>
            <a:normAutofit/>
          </a:bodyPr>
          <a:lstStyle>
            <a:lvl1pPr marL="0" indent="0">
              <a:buNone/>
              <a:defRPr sz="2400">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D895608-CBA1-F8FB-0859-659A3DD92764}"/>
              </a:ext>
            </a:extLst>
          </p:cNvPr>
          <p:cNvSpPr>
            <a:spLocks noGrp="1"/>
          </p:cNvSpPr>
          <p:nvPr>
            <p:ph sz="half" idx="2"/>
          </p:nvPr>
        </p:nvSpPr>
        <p:spPr>
          <a:xfrm>
            <a:off x="6172200" y="2055814"/>
            <a:ext cx="5181600" cy="132556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8" name="Slide Number Placeholder 7">
            <a:extLst>
              <a:ext uri="{FF2B5EF4-FFF2-40B4-BE49-F238E27FC236}">
                <a16:creationId xmlns:a16="http://schemas.microsoft.com/office/drawing/2014/main" id="{359932ED-01FB-D1C1-6794-86F3A64A7B73}"/>
              </a:ext>
            </a:extLst>
          </p:cNvPr>
          <p:cNvSpPr>
            <a:spLocks noGrp="1"/>
          </p:cNvSpPr>
          <p:nvPr>
            <p:ph type="sldNum" sz="quarter" idx="10"/>
          </p:nvPr>
        </p:nvSpPr>
        <p:spPr/>
        <p:txBody>
          <a:bodyPr/>
          <a:lstStyle/>
          <a:p>
            <a:fld id="{BA7E59CA-0DAF-4AA6-8A94-E2A0EB04C151}" type="slidenum">
              <a:rPr lang="en-US" smtClean="0"/>
              <a:pPr/>
              <a:t>‹#›</a:t>
            </a:fld>
            <a:endParaRPr lang="en-US" dirty="0"/>
          </a:p>
        </p:txBody>
      </p:sp>
      <p:cxnSp>
        <p:nvCxnSpPr>
          <p:cNvPr id="7" name="Straight Connector 6">
            <a:extLst>
              <a:ext uri="{FF2B5EF4-FFF2-40B4-BE49-F238E27FC236}">
                <a16:creationId xmlns:a16="http://schemas.microsoft.com/office/drawing/2014/main" id="{8DDFBEFF-5809-A9E6-B002-E4209609E1A8}"/>
              </a:ext>
            </a:extLst>
          </p:cNvPr>
          <p:cNvCxnSpPr/>
          <p:nvPr userDrawn="1"/>
        </p:nvCxnSpPr>
        <p:spPr>
          <a:xfrm>
            <a:off x="838200" y="1924334"/>
            <a:ext cx="717645" cy="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7971861-2673-7B62-D04D-D4F16BD53ED0}"/>
              </a:ext>
            </a:extLst>
          </p:cNvPr>
          <p:cNvCxnSpPr/>
          <p:nvPr userDrawn="1"/>
        </p:nvCxnSpPr>
        <p:spPr>
          <a:xfrm>
            <a:off x="6172200" y="1924334"/>
            <a:ext cx="717645" cy="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sp>
        <p:nvSpPr>
          <p:cNvPr id="10" name="Content Placeholder 2">
            <a:extLst>
              <a:ext uri="{FF2B5EF4-FFF2-40B4-BE49-F238E27FC236}">
                <a16:creationId xmlns:a16="http://schemas.microsoft.com/office/drawing/2014/main" id="{B72CCC9B-D87E-0817-7FDF-0507E9AF4A11}"/>
              </a:ext>
            </a:extLst>
          </p:cNvPr>
          <p:cNvSpPr>
            <a:spLocks noGrp="1"/>
          </p:cNvSpPr>
          <p:nvPr>
            <p:ph sz="half" idx="11"/>
          </p:nvPr>
        </p:nvSpPr>
        <p:spPr>
          <a:xfrm>
            <a:off x="838200" y="3746499"/>
            <a:ext cx="5181600" cy="1325561"/>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1" name="Content Placeholder 3">
            <a:extLst>
              <a:ext uri="{FF2B5EF4-FFF2-40B4-BE49-F238E27FC236}">
                <a16:creationId xmlns:a16="http://schemas.microsoft.com/office/drawing/2014/main" id="{259D16A7-38BB-863E-E85D-C2DFF66B91C7}"/>
              </a:ext>
            </a:extLst>
          </p:cNvPr>
          <p:cNvSpPr>
            <a:spLocks noGrp="1"/>
          </p:cNvSpPr>
          <p:nvPr>
            <p:ph sz="half" idx="12"/>
          </p:nvPr>
        </p:nvSpPr>
        <p:spPr>
          <a:xfrm>
            <a:off x="6172199" y="3746500"/>
            <a:ext cx="5181600" cy="1325560"/>
          </a:xfrm>
        </p:spPr>
        <p:txBody>
          <a:bodyPr>
            <a:normAutofit/>
          </a:bodyPr>
          <a:lstStyle>
            <a:lvl1pPr marL="0" indent="0">
              <a:buNone/>
              <a:defRPr sz="2400">
                <a:solidFill>
                  <a:schemeClr val="bg1"/>
                </a:solidFill>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ACCD4ED6-2BE4-7B98-0032-7E0236FC0DFE}"/>
              </a:ext>
            </a:extLst>
          </p:cNvPr>
          <p:cNvCxnSpPr/>
          <p:nvPr userDrawn="1"/>
        </p:nvCxnSpPr>
        <p:spPr>
          <a:xfrm>
            <a:off x="838199" y="3615020"/>
            <a:ext cx="717645" cy="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FCD6C03-7DA3-BB45-F98E-870DE12DC801}"/>
              </a:ext>
            </a:extLst>
          </p:cNvPr>
          <p:cNvCxnSpPr/>
          <p:nvPr userDrawn="1"/>
        </p:nvCxnSpPr>
        <p:spPr>
          <a:xfrm>
            <a:off x="6172199" y="3615020"/>
            <a:ext cx="717645" cy="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F09D3960-CC54-164B-86E2-545A72DA9575}"/>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72295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0C3A-1088-295C-6E86-F1EEB206DBE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D04F8BC-025A-859D-24B9-412E1C8AD2AA}"/>
              </a:ext>
            </a:extLst>
          </p:cNvPr>
          <p:cNvSpPr>
            <a:spLocks noGrp="1"/>
          </p:cNvSpPr>
          <p:nvPr>
            <p:ph type="sldNum" sz="quarter" idx="10"/>
          </p:nvPr>
        </p:nvSpPr>
        <p:spPr/>
        <p:txBody>
          <a:bodyPr/>
          <a:lstStyle/>
          <a:p>
            <a:fld id="{BA7E59CA-0DAF-4AA6-8A94-E2A0EB04C151}" type="slidenum">
              <a:rPr lang="en-US" smtClean="0"/>
              <a:pPr/>
              <a:t>‹#›</a:t>
            </a:fld>
            <a:endParaRPr lang="en-US" dirty="0"/>
          </a:p>
        </p:txBody>
      </p:sp>
      <p:pic>
        <p:nvPicPr>
          <p:cNvPr id="3" name="Picture 2">
            <a:extLst>
              <a:ext uri="{FF2B5EF4-FFF2-40B4-BE49-F238E27FC236}">
                <a16:creationId xmlns:a16="http://schemas.microsoft.com/office/drawing/2014/main" id="{639ED8F8-EC60-093E-2531-16BA3758EADA}"/>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87083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33E3A7-C431-9CBF-E953-4C82C73437C3}"/>
              </a:ext>
            </a:extLst>
          </p:cNvPr>
          <p:cNvSpPr>
            <a:spLocks noGrp="1"/>
          </p:cNvSpPr>
          <p:nvPr>
            <p:ph type="sldNum" sz="quarter" idx="10"/>
          </p:nvPr>
        </p:nvSpPr>
        <p:spPr/>
        <p:txBody>
          <a:bodyPr/>
          <a:lstStyle/>
          <a:p>
            <a:fld id="{BA7E59CA-0DAF-4AA6-8A94-E2A0EB04C151}" type="slidenum">
              <a:rPr lang="en-US" smtClean="0"/>
              <a:pPr/>
              <a:t>‹#›</a:t>
            </a:fld>
            <a:endParaRPr lang="en-US" dirty="0"/>
          </a:p>
        </p:txBody>
      </p:sp>
      <p:pic>
        <p:nvPicPr>
          <p:cNvPr id="2" name="Picture 1">
            <a:extLst>
              <a:ext uri="{FF2B5EF4-FFF2-40B4-BE49-F238E27FC236}">
                <a16:creationId xmlns:a16="http://schemas.microsoft.com/office/drawing/2014/main" id="{B8694B83-0CAF-ADDB-4991-D072687EB39F}"/>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400907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meow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AF7BD3-ED55-0BC5-CAFB-1E587B825188}"/>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455A5F-CC40-56AD-6015-6D9D030D4C0A}"/>
              </a:ext>
            </a:extLst>
          </p:cNvPr>
          <p:cNvSpPr>
            <a:spLocks noGrp="1"/>
          </p:cNvSpPr>
          <p:nvPr>
            <p:ph type="sldNum" sz="quarter" idx="10"/>
          </p:nvPr>
        </p:nvSpPr>
        <p:spPr/>
        <p:txBody>
          <a:bodyPr/>
          <a:lstStyle/>
          <a:p>
            <a:fld id="{BA7E59CA-0DAF-4AA6-8A94-E2A0EB04C151}" type="slidenum">
              <a:rPr lang="en-US" smtClean="0"/>
              <a:pPr/>
              <a:t>‹#›</a:t>
            </a:fld>
            <a:endParaRPr lang="en-US" dirty="0"/>
          </a:p>
        </p:txBody>
      </p:sp>
      <p:sp>
        <p:nvSpPr>
          <p:cNvPr id="5" name="Rectangle 4">
            <a:extLst>
              <a:ext uri="{FF2B5EF4-FFF2-40B4-BE49-F238E27FC236}">
                <a16:creationId xmlns:a16="http://schemas.microsoft.com/office/drawing/2014/main" id="{98C8342A-C693-5A5B-6E5A-4A169EA6845F}"/>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C5A6D1-BD22-EBE1-D15E-7912D892D13B}"/>
              </a:ext>
            </a:extLst>
          </p:cNvPr>
          <p:cNvSpPr txBox="1"/>
          <p:nvPr userDrawn="1"/>
        </p:nvSpPr>
        <p:spPr>
          <a:xfrm>
            <a:off x="838200" y="1807591"/>
            <a:ext cx="10515600" cy="769441"/>
          </a:xfrm>
          <a:prstGeom prst="rect">
            <a:avLst/>
          </a:prstGeom>
          <a:noFill/>
        </p:spPr>
        <p:txBody>
          <a:bodyPr wrap="square">
            <a:spAutoFit/>
          </a:bodyPr>
          <a:lstStyle/>
          <a:p>
            <a:pPr rtl="0">
              <a:spcBef>
                <a:spcPts val="0"/>
              </a:spcBef>
              <a:spcAft>
                <a:spcPts val="0"/>
              </a:spcAft>
            </a:pPr>
            <a:r>
              <a:rPr lang="en-US" sz="4400" b="1" i="0" u="none" strike="noStrike" dirty="0">
                <a:solidFill>
                  <a:srgbClr val="FFFFFF"/>
                </a:solidFill>
                <a:effectLst/>
                <a:latin typeface="+mj-lt"/>
              </a:rPr>
              <a:t>Homeowner</a:t>
            </a:r>
            <a:endParaRPr lang="en-US" sz="4400" b="1" dirty="0">
              <a:effectLst/>
              <a:latin typeface="+mj-lt"/>
            </a:endParaRPr>
          </a:p>
        </p:txBody>
      </p:sp>
      <p:sp>
        <p:nvSpPr>
          <p:cNvPr id="15" name="TextBox 14">
            <a:extLst>
              <a:ext uri="{FF2B5EF4-FFF2-40B4-BE49-F238E27FC236}">
                <a16:creationId xmlns:a16="http://schemas.microsoft.com/office/drawing/2014/main" id="{72A94160-B26D-73E4-07E6-B05560437455}"/>
              </a:ext>
            </a:extLst>
          </p:cNvPr>
          <p:cNvSpPr txBox="1"/>
          <p:nvPr userDrawn="1"/>
        </p:nvSpPr>
        <p:spPr>
          <a:xfrm>
            <a:off x="838200" y="2918293"/>
            <a:ext cx="10515600" cy="1641475"/>
          </a:xfrm>
          <a:prstGeom prst="rect">
            <a:avLst/>
          </a:prstGeom>
          <a:noFill/>
        </p:spPr>
        <p:txBody>
          <a:bodyPr wrap="square">
            <a:spAutoFit/>
          </a:bodyPr>
          <a:lstStyle/>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What should I install?</a:t>
            </a:r>
          </a:p>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How can I afford energy upgrades?</a:t>
            </a:r>
          </a:p>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How do I find a good contractor?</a:t>
            </a:r>
          </a:p>
        </p:txBody>
      </p:sp>
      <p:sp>
        <p:nvSpPr>
          <p:cNvPr id="17" name="TextBox 16">
            <a:extLst>
              <a:ext uri="{FF2B5EF4-FFF2-40B4-BE49-F238E27FC236}">
                <a16:creationId xmlns:a16="http://schemas.microsoft.com/office/drawing/2014/main" id="{BA233602-D191-A4B9-AE9C-EC216CF1C49D}"/>
              </a:ext>
            </a:extLst>
          </p:cNvPr>
          <p:cNvSpPr txBox="1"/>
          <p:nvPr userDrawn="1"/>
        </p:nvSpPr>
        <p:spPr>
          <a:xfrm>
            <a:off x="838200" y="764716"/>
            <a:ext cx="10515600"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FFFF"/>
                </a:solidFill>
                <a:effectLst/>
                <a:latin typeface="+mn-lt"/>
              </a:rPr>
              <a:t>The Indiana Energy Independence Fund is the answer</a:t>
            </a:r>
            <a:endParaRPr lang="en-US" sz="2800" b="0" dirty="0">
              <a:effectLst/>
              <a:latin typeface="+mn-lt"/>
            </a:endParaRPr>
          </a:p>
        </p:txBody>
      </p:sp>
      <p:pic>
        <p:nvPicPr>
          <p:cNvPr id="1026" name="Picture 2">
            <a:extLst>
              <a:ext uri="{FF2B5EF4-FFF2-40B4-BE49-F238E27FC236}">
                <a16:creationId xmlns:a16="http://schemas.microsoft.com/office/drawing/2014/main" id="{62973AE1-E72D-0922-25AB-0E0E62B3DC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5450" y="4493084"/>
            <a:ext cx="16083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212E7B-13FC-9C2A-025C-47B4483A99D8}"/>
              </a:ext>
            </a:extLst>
          </p:cNvPr>
          <p:cNvPicPr>
            <a:picLocks noChangeAspect="1"/>
          </p:cNvPicPr>
          <p:nvPr userDrawn="1"/>
        </p:nvPicPr>
        <p:blipFill>
          <a:blip r:embed="rId3"/>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145337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ilding Ow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AF7BD3-ED55-0BC5-CAFB-1E587B825188}"/>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455A5F-CC40-56AD-6015-6D9D030D4C0A}"/>
              </a:ext>
            </a:extLst>
          </p:cNvPr>
          <p:cNvSpPr>
            <a:spLocks noGrp="1"/>
          </p:cNvSpPr>
          <p:nvPr>
            <p:ph type="sldNum" sz="quarter" idx="10"/>
          </p:nvPr>
        </p:nvSpPr>
        <p:spPr/>
        <p:txBody>
          <a:bodyPr/>
          <a:lstStyle/>
          <a:p>
            <a:fld id="{BA7E59CA-0DAF-4AA6-8A94-E2A0EB04C151}" type="slidenum">
              <a:rPr lang="en-US" smtClean="0"/>
              <a:pPr/>
              <a:t>‹#›</a:t>
            </a:fld>
            <a:endParaRPr lang="en-US" dirty="0"/>
          </a:p>
        </p:txBody>
      </p:sp>
      <p:sp>
        <p:nvSpPr>
          <p:cNvPr id="5" name="Rectangle 4">
            <a:extLst>
              <a:ext uri="{FF2B5EF4-FFF2-40B4-BE49-F238E27FC236}">
                <a16:creationId xmlns:a16="http://schemas.microsoft.com/office/drawing/2014/main" id="{98C8342A-C693-5A5B-6E5A-4A169EA6845F}"/>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C5A6D1-BD22-EBE1-D15E-7912D892D13B}"/>
              </a:ext>
            </a:extLst>
          </p:cNvPr>
          <p:cNvSpPr txBox="1"/>
          <p:nvPr userDrawn="1"/>
        </p:nvSpPr>
        <p:spPr>
          <a:xfrm>
            <a:off x="838200" y="1807591"/>
            <a:ext cx="10515600" cy="769441"/>
          </a:xfrm>
          <a:prstGeom prst="rect">
            <a:avLst/>
          </a:prstGeom>
          <a:noFill/>
        </p:spPr>
        <p:txBody>
          <a:bodyPr wrap="square">
            <a:spAutoFit/>
          </a:bodyPr>
          <a:lstStyle/>
          <a:p>
            <a:pPr rtl="0">
              <a:spcBef>
                <a:spcPts val="0"/>
              </a:spcBef>
              <a:spcAft>
                <a:spcPts val="0"/>
              </a:spcAft>
            </a:pPr>
            <a:r>
              <a:rPr lang="en-US" sz="4400" b="1" i="0" u="none" strike="noStrike" dirty="0">
                <a:solidFill>
                  <a:srgbClr val="FFFFFF"/>
                </a:solidFill>
                <a:effectLst/>
                <a:latin typeface="+mj-lt"/>
              </a:rPr>
              <a:t>Building Owner</a:t>
            </a:r>
          </a:p>
        </p:txBody>
      </p:sp>
      <p:sp>
        <p:nvSpPr>
          <p:cNvPr id="15" name="TextBox 14">
            <a:extLst>
              <a:ext uri="{FF2B5EF4-FFF2-40B4-BE49-F238E27FC236}">
                <a16:creationId xmlns:a16="http://schemas.microsoft.com/office/drawing/2014/main" id="{72A94160-B26D-73E4-07E6-B05560437455}"/>
              </a:ext>
            </a:extLst>
          </p:cNvPr>
          <p:cNvSpPr txBox="1"/>
          <p:nvPr userDrawn="1"/>
        </p:nvSpPr>
        <p:spPr>
          <a:xfrm>
            <a:off x="838200" y="2918293"/>
            <a:ext cx="10515600" cy="1641475"/>
          </a:xfrm>
          <a:prstGeom prst="rect">
            <a:avLst/>
          </a:prstGeom>
          <a:noFill/>
        </p:spPr>
        <p:txBody>
          <a:bodyPr wrap="square">
            <a:spAutoFit/>
          </a:bodyPr>
          <a:lstStyle/>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How can I afford a large, capital-intensive energy upgrade?</a:t>
            </a:r>
          </a:p>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What kind of upgrades would be good for business?</a:t>
            </a:r>
          </a:p>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Who can install my energy upgrades?</a:t>
            </a:r>
          </a:p>
        </p:txBody>
      </p:sp>
      <p:sp>
        <p:nvSpPr>
          <p:cNvPr id="17" name="TextBox 16">
            <a:extLst>
              <a:ext uri="{FF2B5EF4-FFF2-40B4-BE49-F238E27FC236}">
                <a16:creationId xmlns:a16="http://schemas.microsoft.com/office/drawing/2014/main" id="{BA233602-D191-A4B9-AE9C-EC216CF1C49D}"/>
              </a:ext>
            </a:extLst>
          </p:cNvPr>
          <p:cNvSpPr txBox="1"/>
          <p:nvPr userDrawn="1"/>
        </p:nvSpPr>
        <p:spPr>
          <a:xfrm>
            <a:off x="838200" y="764716"/>
            <a:ext cx="10515600"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FFFF"/>
                </a:solidFill>
                <a:effectLst/>
                <a:latin typeface="+mn-lt"/>
              </a:rPr>
              <a:t>The Indiana Energy Independence Fund is the answer</a:t>
            </a:r>
            <a:endParaRPr lang="en-US" sz="2800" b="0" dirty="0">
              <a:effectLst/>
              <a:latin typeface="+mn-lt"/>
            </a:endParaRPr>
          </a:p>
        </p:txBody>
      </p:sp>
      <p:pic>
        <p:nvPicPr>
          <p:cNvPr id="2050" name="Picture 2">
            <a:extLst>
              <a:ext uri="{FF2B5EF4-FFF2-40B4-BE49-F238E27FC236}">
                <a16:creationId xmlns:a16="http://schemas.microsoft.com/office/drawing/2014/main" id="{10A3AA8E-EA15-BFD1-382B-04E185EB68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00" y="422326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C1F70E6-16F1-98D4-30E5-1216E8F00305}"/>
              </a:ext>
            </a:extLst>
          </p:cNvPr>
          <p:cNvPicPr>
            <a:picLocks noChangeAspect="1"/>
          </p:cNvPicPr>
          <p:nvPr userDrawn="1"/>
        </p:nvPicPr>
        <p:blipFill>
          <a:blip r:embed="rId3"/>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868382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nd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AF7BD3-ED55-0BC5-CAFB-1E587B825188}"/>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455A5F-CC40-56AD-6015-6D9D030D4C0A}"/>
              </a:ext>
            </a:extLst>
          </p:cNvPr>
          <p:cNvSpPr>
            <a:spLocks noGrp="1"/>
          </p:cNvSpPr>
          <p:nvPr>
            <p:ph type="sldNum" sz="quarter" idx="10"/>
          </p:nvPr>
        </p:nvSpPr>
        <p:spPr/>
        <p:txBody>
          <a:bodyPr/>
          <a:lstStyle/>
          <a:p>
            <a:fld id="{BA7E59CA-0DAF-4AA6-8A94-E2A0EB04C151}" type="slidenum">
              <a:rPr lang="en-US" smtClean="0"/>
              <a:pPr/>
              <a:t>‹#›</a:t>
            </a:fld>
            <a:endParaRPr lang="en-US" dirty="0"/>
          </a:p>
        </p:txBody>
      </p:sp>
      <p:sp>
        <p:nvSpPr>
          <p:cNvPr id="5" name="Rectangle 4">
            <a:extLst>
              <a:ext uri="{FF2B5EF4-FFF2-40B4-BE49-F238E27FC236}">
                <a16:creationId xmlns:a16="http://schemas.microsoft.com/office/drawing/2014/main" id="{98C8342A-C693-5A5B-6E5A-4A169EA6845F}"/>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C5A6D1-BD22-EBE1-D15E-7912D892D13B}"/>
              </a:ext>
            </a:extLst>
          </p:cNvPr>
          <p:cNvSpPr txBox="1"/>
          <p:nvPr userDrawn="1"/>
        </p:nvSpPr>
        <p:spPr>
          <a:xfrm>
            <a:off x="838200" y="1807591"/>
            <a:ext cx="10515600" cy="769441"/>
          </a:xfrm>
          <a:prstGeom prst="rect">
            <a:avLst/>
          </a:prstGeom>
          <a:noFill/>
        </p:spPr>
        <p:txBody>
          <a:bodyPr wrap="square">
            <a:spAutoFit/>
          </a:bodyPr>
          <a:lstStyle/>
          <a:p>
            <a:pPr rtl="0">
              <a:spcBef>
                <a:spcPts val="0"/>
              </a:spcBef>
              <a:spcAft>
                <a:spcPts val="0"/>
              </a:spcAft>
            </a:pPr>
            <a:r>
              <a:rPr lang="en-US" sz="4400" b="1" i="0" u="none" strike="noStrike" dirty="0">
                <a:solidFill>
                  <a:srgbClr val="FFFFFF"/>
                </a:solidFill>
                <a:effectLst/>
                <a:latin typeface="+mj-lt"/>
              </a:rPr>
              <a:t>Lenders</a:t>
            </a:r>
          </a:p>
        </p:txBody>
      </p:sp>
      <p:sp>
        <p:nvSpPr>
          <p:cNvPr id="15" name="TextBox 14">
            <a:extLst>
              <a:ext uri="{FF2B5EF4-FFF2-40B4-BE49-F238E27FC236}">
                <a16:creationId xmlns:a16="http://schemas.microsoft.com/office/drawing/2014/main" id="{72A94160-B26D-73E4-07E6-B05560437455}"/>
              </a:ext>
            </a:extLst>
          </p:cNvPr>
          <p:cNvSpPr txBox="1"/>
          <p:nvPr userDrawn="1"/>
        </p:nvSpPr>
        <p:spPr>
          <a:xfrm>
            <a:off x="838200" y="2918293"/>
            <a:ext cx="10515600" cy="1944122"/>
          </a:xfrm>
          <a:prstGeom prst="rect">
            <a:avLst/>
          </a:prstGeom>
          <a:noFill/>
        </p:spPr>
        <p:txBody>
          <a:bodyPr wrap="square">
            <a:spAutoFit/>
          </a:bodyPr>
          <a:lstStyle/>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How do we get started with this type of financing and mitigate risks?</a:t>
            </a:r>
          </a:p>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How do I find new customers who are interested in financing energy upgrades?</a:t>
            </a:r>
          </a:p>
        </p:txBody>
      </p:sp>
      <p:sp>
        <p:nvSpPr>
          <p:cNvPr id="17" name="TextBox 16">
            <a:extLst>
              <a:ext uri="{FF2B5EF4-FFF2-40B4-BE49-F238E27FC236}">
                <a16:creationId xmlns:a16="http://schemas.microsoft.com/office/drawing/2014/main" id="{BA233602-D191-A4B9-AE9C-EC216CF1C49D}"/>
              </a:ext>
            </a:extLst>
          </p:cNvPr>
          <p:cNvSpPr txBox="1"/>
          <p:nvPr userDrawn="1"/>
        </p:nvSpPr>
        <p:spPr>
          <a:xfrm>
            <a:off x="838200" y="764716"/>
            <a:ext cx="10515600"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FFFF"/>
                </a:solidFill>
                <a:effectLst/>
                <a:latin typeface="+mn-lt"/>
              </a:rPr>
              <a:t>The Indiana Energy Independence Fund is the answer</a:t>
            </a:r>
            <a:endParaRPr lang="en-US" sz="2800" b="0" dirty="0">
              <a:effectLst/>
              <a:latin typeface="+mn-lt"/>
            </a:endParaRPr>
          </a:p>
        </p:txBody>
      </p:sp>
      <p:pic>
        <p:nvPicPr>
          <p:cNvPr id="4098" name="Picture 2">
            <a:extLst>
              <a:ext uri="{FF2B5EF4-FFF2-40B4-BE49-F238E27FC236}">
                <a16:creationId xmlns:a16="http://schemas.microsoft.com/office/drawing/2014/main" id="{803C0C32-F473-9C35-7C7A-5A0E16FE1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7963" y="4264484"/>
            <a:ext cx="182583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D32BD13-4326-423A-CB9F-E54C4B9CCDB0}"/>
              </a:ext>
            </a:extLst>
          </p:cNvPr>
          <p:cNvPicPr>
            <a:picLocks noChangeAspect="1"/>
          </p:cNvPicPr>
          <p:nvPr userDrawn="1"/>
        </p:nvPicPr>
        <p:blipFill>
          <a:blip r:embed="rId3"/>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1332614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ract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AF7BD3-ED55-0BC5-CAFB-1E587B825188}"/>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455A5F-CC40-56AD-6015-6D9D030D4C0A}"/>
              </a:ext>
            </a:extLst>
          </p:cNvPr>
          <p:cNvSpPr>
            <a:spLocks noGrp="1"/>
          </p:cNvSpPr>
          <p:nvPr>
            <p:ph type="sldNum" sz="quarter" idx="10"/>
          </p:nvPr>
        </p:nvSpPr>
        <p:spPr/>
        <p:txBody>
          <a:bodyPr/>
          <a:lstStyle/>
          <a:p>
            <a:fld id="{BA7E59CA-0DAF-4AA6-8A94-E2A0EB04C151}" type="slidenum">
              <a:rPr lang="en-US" smtClean="0"/>
              <a:pPr/>
              <a:t>‹#›</a:t>
            </a:fld>
            <a:endParaRPr lang="en-US" dirty="0"/>
          </a:p>
        </p:txBody>
      </p:sp>
      <p:sp>
        <p:nvSpPr>
          <p:cNvPr id="5" name="Rectangle 4">
            <a:extLst>
              <a:ext uri="{FF2B5EF4-FFF2-40B4-BE49-F238E27FC236}">
                <a16:creationId xmlns:a16="http://schemas.microsoft.com/office/drawing/2014/main" id="{98C8342A-C693-5A5B-6E5A-4A169EA6845F}"/>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C5A6D1-BD22-EBE1-D15E-7912D892D13B}"/>
              </a:ext>
            </a:extLst>
          </p:cNvPr>
          <p:cNvSpPr txBox="1"/>
          <p:nvPr userDrawn="1"/>
        </p:nvSpPr>
        <p:spPr>
          <a:xfrm>
            <a:off x="838200" y="1807591"/>
            <a:ext cx="10515600" cy="769441"/>
          </a:xfrm>
          <a:prstGeom prst="rect">
            <a:avLst/>
          </a:prstGeom>
          <a:noFill/>
        </p:spPr>
        <p:txBody>
          <a:bodyPr wrap="square">
            <a:spAutoFit/>
          </a:bodyPr>
          <a:lstStyle/>
          <a:p>
            <a:pPr rtl="0">
              <a:spcBef>
                <a:spcPts val="0"/>
              </a:spcBef>
              <a:spcAft>
                <a:spcPts val="0"/>
              </a:spcAft>
            </a:pPr>
            <a:r>
              <a:rPr lang="en-US" sz="4400" b="1" i="0" u="none" strike="noStrike" dirty="0">
                <a:solidFill>
                  <a:srgbClr val="FFFFFF"/>
                </a:solidFill>
                <a:effectLst/>
                <a:latin typeface="+mj-lt"/>
              </a:rPr>
              <a:t>Contractors</a:t>
            </a:r>
          </a:p>
        </p:txBody>
      </p:sp>
      <p:sp>
        <p:nvSpPr>
          <p:cNvPr id="15" name="TextBox 14">
            <a:extLst>
              <a:ext uri="{FF2B5EF4-FFF2-40B4-BE49-F238E27FC236}">
                <a16:creationId xmlns:a16="http://schemas.microsoft.com/office/drawing/2014/main" id="{72A94160-B26D-73E4-07E6-B05560437455}"/>
              </a:ext>
            </a:extLst>
          </p:cNvPr>
          <p:cNvSpPr txBox="1"/>
          <p:nvPr userDrawn="1"/>
        </p:nvSpPr>
        <p:spPr>
          <a:xfrm>
            <a:off x="838200" y="2918293"/>
            <a:ext cx="8496869" cy="3185487"/>
          </a:xfrm>
          <a:prstGeom prst="rect">
            <a:avLst/>
          </a:prstGeom>
          <a:noFill/>
        </p:spPr>
        <p:txBody>
          <a:bodyPr wrap="square">
            <a:spAutoFit/>
          </a:bodyPr>
          <a:lstStyle/>
          <a:p>
            <a:pPr marL="457200" indent="-457200" rtl="0" fontAlgn="base">
              <a:spcBef>
                <a:spcPts val="1000"/>
              </a:spcBef>
              <a:spcAft>
                <a:spcPts val="0"/>
              </a:spcAft>
              <a:buFont typeface="Arial" panose="020B0604020202020204" pitchFamily="34" charset="0"/>
              <a:buChar char="•"/>
            </a:pPr>
            <a:r>
              <a:rPr lang="en-US" sz="2200" b="0" i="0" u="none" strike="noStrike" dirty="0">
                <a:solidFill>
                  <a:srgbClr val="FFFFFF"/>
                </a:solidFill>
                <a:effectLst/>
                <a:latin typeface="+mn-lt"/>
              </a:rPr>
              <a:t>How can I sell high-efficiency equipment when it is so expensive? </a:t>
            </a:r>
          </a:p>
          <a:p>
            <a:pPr marL="457200" indent="-457200" rtl="0" fontAlgn="base">
              <a:spcBef>
                <a:spcPts val="1000"/>
              </a:spcBef>
              <a:spcAft>
                <a:spcPts val="0"/>
              </a:spcAft>
              <a:buFont typeface="Arial" panose="020B0604020202020204" pitchFamily="34" charset="0"/>
              <a:buChar char="•"/>
            </a:pPr>
            <a:r>
              <a:rPr lang="en-US" sz="2200" b="0" i="0" u="none" strike="noStrike" dirty="0">
                <a:solidFill>
                  <a:srgbClr val="FFFFFF"/>
                </a:solidFill>
                <a:effectLst/>
                <a:latin typeface="+mn-lt"/>
              </a:rPr>
              <a:t>How can I help my customer get upgrades that cost more than they can afford? </a:t>
            </a:r>
          </a:p>
          <a:p>
            <a:pPr marL="457200" indent="-457200" rtl="0" fontAlgn="base">
              <a:spcBef>
                <a:spcPts val="1000"/>
              </a:spcBef>
              <a:spcAft>
                <a:spcPts val="0"/>
              </a:spcAft>
              <a:buFont typeface="Arial" panose="020B0604020202020204" pitchFamily="34" charset="0"/>
              <a:buChar char="•"/>
            </a:pPr>
            <a:r>
              <a:rPr lang="en-US" sz="2200" b="0" i="0" u="none" strike="noStrike" dirty="0">
                <a:solidFill>
                  <a:srgbClr val="FFFFFF"/>
                </a:solidFill>
                <a:effectLst/>
                <a:latin typeface="+mn-lt"/>
              </a:rPr>
              <a:t>How can I help my customer when financing approval takes so long? </a:t>
            </a:r>
          </a:p>
          <a:p>
            <a:pPr marL="457200" indent="-457200" rtl="0" fontAlgn="base">
              <a:spcBef>
                <a:spcPts val="1000"/>
              </a:spcBef>
              <a:spcAft>
                <a:spcPts val="0"/>
              </a:spcAft>
              <a:buFont typeface="Arial" panose="020B0604020202020204" pitchFamily="34" charset="0"/>
              <a:buChar char="•"/>
            </a:pPr>
            <a:r>
              <a:rPr lang="en-US" sz="2200" b="0" i="0" u="none" strike="noStrike" dirty="0">
                <a:solidFill>
                  <a:srgbClr val="FFFFFF"/>
                </a:solidFill>
                <a:effectLst/>
                <a:latin typeface="+mn-lt"/>
              </a:rPr>
              <a:t>How can I make a profit with high dealer fees and waiting so long for payment?</a:t>
            </a:r>
          </a:p>
        </p:txBody>
      </p:sp>
      <p:sp>
        <p:nvSpPr>
          <p:cNvPr id="17" name="TextBox 16">
            <a:extLst>
              <a:ext uri="{FF2B5EF4-FFF2-40B4-BE49-F238E27FC236}">
                <a16:creationId xmlns:a16="http://schemas.microsoft.com/office/drawing/2014/main" id="{BA233602-D191-A4B9-AE9C-EC216CF1C49D}"/>
              </a:ext>
            </a:extLst>
          </p:cNvPr>
          <p:cNvSpPr txBox="1"/>
          <p:nvPr userDrawn="1"/>
        </p:nvSpPr>
        <p:spPr>
          <a:xfrm>
            <a:off x="838200" y="764716"/>
            <a:ext cx="10515600"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FFFF"/>
                </a:solidFill>
                <a:effectLst/>
                <a:latin typeface="+mn-lt"/>
              </a:rPr>
              <a:t>The Indiana Energy Independence Fund is the answer</a:t>
            </a:r>
            <a:endParaRPr lang="en-US" sz="2800" b="0" dirty="0">
              <a:effectLst/>
              <a:latin typeface="+mn-lt"/>
            </a:endParaRPr>
          </a:p>
        </p:txBody>
      </p:sp>
      <p:pic>
        <p:nvPicPr>
          <p:cNvPr id="3076" name="Picture 4">
            <a:extLst>
              <a:ext uri="{FF2B5EF4-FFF2-40B4-BE49-F238E27FC236}">
                <a16:creationId xmlns:a16="http://schemas.microsoft.com/office/drawing/2014/main" id="{58CD028D-C97E-8FE4-D886-C310B9F5AD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00" y="4663345"/>
            <a:ext cx="1828800" cy="1429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4243A4-F4AB-709B-3999-2A78473A452F}"/>
              </a:ext>
            </a:extLst>
          </p:cNvPr>
          <p:cNvPicPr>
            <a:picLocks noChangeAspect="1"/>
          </p:cNvPicPr>
          <p:nvPr userDrawn="1"/>
        </p:nvPicPr>
        <p:blipFill>
          <a:blip r:embed="rId3"/>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1405407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overn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AF7BD3-ED55-0BC5-CAFB-1E587B825188}"/>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455A5F-CC40-56AD-6015-6D9D030D4C0A}"/>
              </a:ext>
            </a:extLst>
          </p:cNvPr>
          <p:cNvSpPr>
            <a:spLocks noGrp="1"/>
          </p:cNvSpPr>
          <p:nvPr>
            <p:ph type="sldNum" sz="quarter" idx="10"/>
          </p:nvPr>
        </p:nvSpPr>
        <p:spPr/>
        <p:txBody>
          <a:bodyPr/>
          <a:lstStyle/>
          <a:p>
            <a:fld id="{BA7E59CA-0DAF-4AA6-8A94-E2A0EB04C151}" type="slidenum">
              <a:rPr lang="en-US" smtClean="0"/>
              <a:pPr/>
              <a:t>‹#›</a:t>
            </a:fld>
            <a:endParaRPr lang="en-US" dirty="0"/>
          </a:p>
        </p:txBody>
      </p:sp>
      <p:sp>
        <p:nvSpPr>
          <p:cNvPr id="5" name="Rectangle 4">
            <a:extLst>
              <a:ext uri="{FF2B5EF4-FFF2-40B4-BE49-F238E27FC236}">
                <a16:creationId xmlns:a16="http://schemas.microsoft.com/office/drawing/2014/main" id="{98C8342A-C693-5A5B-6E5A-4A169EA6845F}"/>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C5A6D1-BD22-EBE1-D15E-7912D892D13B}"/>
              </a:ext>
            </a:extLst>
          </p:cNvPr>
          <p:cNvSpPr txBox="1"/>
          <p:nvPr userDrawn="1"/>
        </p:nvSpPr>
        <p:spPr>
          <a:xfrm>
            <a:off x="838200" y="1807591"/>
            <a:ext cx="10515600" cy="769441"/>
          </a:xfrm>
          <a:prstGeom prst="rect">
            <a:avLst/>
          </a:prstGeom>
          <a:noFill/>
        </p:spPr>
        <p:txBody>
          <a:bodyPr wrap="square">
            <a:spAutoFit/>
          </a:bodyPr>
          <a:lstStyle/>
          <a:p>
            <a:pPr rtl="0">
              <a:spcBef>
                <a:spcPts val="0"/>
              </a:spcBef>
              <a:spcAft>
                <a:spcPts val="0"/>
              </a:spcAft>
            </a:pPr>
            <a:r>
              <a:rPr lang="en-US" sz="4400" b="1" i="0" u="none" strike="noStrike" dirty="0">
                <a:solidFill>
                  <a:srgbClr val="FFFFFF"/>
                </a:solidFill>
                <a:effectLst/>
                <a:latin typeface="+mj-lt"/>
              </a:rPr>
              <a:t>Government</a:t>
            </a:r>
          </a:p>
        </p:txBody>
      </p:sp>
      <p:sp>
        <p:nvSpPr>
          <p:cNvPr id="15" name="TextBox 14">
            <a:extLst>
              <a:ext uri="{FF2B5EF4-FFF2-40B4-BE49-F238E27FC236}">
                <a16:creationId xmlns:a16="http://schemas.microsoft.com/office/drawing/2014/main" id="{72A94160-B26D-73E4-07E6-B05560437455}"/>
              </a:ext>
            </a:extLst>
          </p:cNvPr>
          <p:cNvSpPr txBox="1"/>
          <p:nvPr userDrawn="1"/>
        </p:nvSpPr>
        <p:spPr>
          <a:xfrm>
            <a:off x="838200" y="2918293"/>
            <a:ext cx="8496869" cy="523220"/>
          </a:xfrm>
          <a:prstGeom prst="rect">
            <a:avLst/>
          </a:prstGeom>
          <a:noFill/>
        </p:spPr>
        <p:txBody>
          <a:bodyPr wrap="square">
            <a:spAutoFit/>
          </a:bodyPr>
          <a:lstStyle/>
          <a:p>
            <a:pPr marL="457200" indent="-457200" rtl="0" fontAlgn="base">
              <a:spcBef>
                <a:spcPts val="1000"/>
              </a:spcBef>
              <a:spcAft>
                <a:spcPts val="0"/>
              </a:spcAft>
              <a:buFont typeface="Arial" panose="020B0604020202020204" pitchFamily="34" charset="0"/>
              <a:buChar char="•"/>
            </a:pPr>
            <a:r>
              <a:rPr lang="en-US" sz="2800" b="0" i="0" u="none" strike="noStrike" dirty="0">
                <a:solidFill>
                  <a:srgbClr val="FFFFFF"/>
                </a:solidFill>
                <a:effectLst/>
                <a:latin typeface="+mn-lt"/>
              </a:rPr>
              <a:t>How can we meet policy and equity goals?</a:t>
            </a:r>
          </a:p>
        </p:txBody>
      </p:sp>
      <p:sp>
        <p:nvSpPr>
          <p:cNvPr id="17" name="TextBox 16">
            <a:extLst>
              <a:ext uri="{FF2B5EF4-FFF2-40B4-BE49-F238E27FC236}">
                <a16:creationId xmlns:a16="http://schemas.microsoft.com/office/drawing/2014/main" id="{BA233602-D191-A4B9-AE9C-EC216CF1C49D}"/>
              </a:ext>
            </a:extLst>
          </p:cNvPr>
          <p:cNvSpPr txBox="1"/>
          <p:nvPr userDrawn="1"/>
        </p:nvSpPr>
        <p:spPr>
          <a:xfrm>
            <a:off x="838200" y="764716"/>
            <a:ext cx="10515600"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FFFF"/>
                </a:solidFill>
                <a:effectLst/>
                <a:latin typeface="+mn-lt"/>
              </a:rPr>
              <a:t>The Indiana Energy Independence Fund is the answer</a:t>
            </a:r>
            <a:endParaRPr lang="en-US" sz="2800" b="0" dirty="0">
              <a:effectLst/>
              <a:latin typeface="+mn-lt"/>
            </a:endParaRPr>
          </a:p>
        </p:txBody>
      </p:sp>
      <p:pic>
        <p:nvPicPr>
          <p:cNvPr id="5122" name="Picture 2">
            <a:extLst>
              <a:ext uri="{FF2B5EF4-FFF2-40B4-BE49-F238E27FC236}">
                <a16:creationId xmlns:a16="http://schemas.microsoft.com/office/drawing/2014/main" id="{4F307D9E-656C-D473-8E54-1DFE888208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5320" y="4264484"/>
            <a:ext cx="18084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1709A8F-E2A1-80BE-DC67-8F6FD02B4F78}"/>
              </a:ext>
            </a:extLst>
          </p:cNvPr>
          <p:cNvPicPr>
            <a:picLocks noChangeAspect="1"/>
          </p:cNvPicPr>
          <p:nvPr userDrawn="1"/>
        </p:nvPicPr>
        <p:blipFill>
          <a:blip r:embed="rId3"/>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2319816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1A7E1BD8-C12C-6EBD-3B44-7BC9F3A1C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205" y="1183795"/>
            <a:ext cx="5943600" cy="1724513"/>
          </a:xfrm>
          <a:prstGeom prst="rect">
            <a:avLst/>
          </a:prstGeom>
        </p:spPr>
      </p:pic>
      <p:sp>
        <p:nvSpPr>
          <p:cNvPr id="4" name="Rectangle 3">
            <a:extLst>
              <a:ext uri="{FF2B5EF4-FFF2-40B4-BE49-F238E27FC236}">
                <a16:creationId xmlns:a16="http://schemas.microsoft.com/office/drawing/2014/main" id="{19A72D1E-161A-E3BC-08EC-21B6C1B2D691}"/>
              </a:ext>
            </a:extLst>
          </p:cNvPr>
          <p:cNvSpPr/>
          <p:nvPr userDrawn="1"/>
        </p:nvSpPr>
        <p:spPr>
          <a:xfrm>
            <a:off x="3152633" y="4012442"/>
            <a:ext cx="9039368" cy="7779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2BA01D-B8A8-2D97-2709-8005C0079F7D}"/>
              </a:ext>
            </a:extLst>
          </p:cNvPr>
          <p:cNvSpPr txBox="1"/>
          <p:nvPr userDrawn="1"/>
        </p:nvSpPr>
        <p:spPr>
          <a:xfrm>
            <a:off x="3538182" y="4216737"/>
            <a:ext cx="6793173" cy="369332"/>
          </a:xfrm>
          <a:prstGeom prst="rect">
            <a:avLst/>
          </a:prstGeom>
          <a:noFill/>
        </p:spPr>
        <p:txBody>
          <a:bodyPr wrap="square">
            <a:spAutoFit/>
          </a:bodyPr>
          <a:lstStyle/>
          <a:p>
            <a:r>
              <a:rPr lang="en-US" sz="1800" b="1" i="0" u="none" strike="noStrike" dirty="0">
                <a:solidFill>
                  <a:srgbClr val="FFFFFF"/>
                </a:solidFill>
                <a:effectLst/>
                <a:latin typeface="+mn-lt"/>
              </a:rPr>
              <a:t>Financing a more energy independent future for Hoosiers</a:t>
            </a:r>
            <a:endParaRPr lang="en-US" dirty="0">
              <a:latin typeface="+mn-lt"/>
            </a:endParaRPr>
          </a:p>
        </p:txBody>
      </p:sp>
    </p:spTree>
    <p:extLst>
      <p:ext uri="{BB962C8B-B14F-4D97-AF65-F5344CB8AC3E}">
        <p14:creationId xmlns:p14="http://schemas.microsoft.com/office/powerpoint/2010/main" val="2518950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ight Content">
  <p:cSld name="1_Right Conten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1" y="500062"/>
            <a:ext cx="3601278" cy="567690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4784035" y="500062"/>
            <a:ext cx="6569765" cy="567690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39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9F2E-AF99-A1C4-1D21-03401CE746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4782C-AF5B-37F3-FA49-1CC884A7AC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8455A5F-CC40-56AD-6015-6D9D030D4C0A}"/>
              </a:ext>
            </a:extLst>
          </p:cNvPr>
          <p:cNvSpPr>
            <a:spLocks noGrp="1"/>
          </p:cNvSpPr>
          <p:nvPr>
            <p:ph type="sldNum" sz="quarter" idx="10"/>
          </p:nvPr>
        </p:nvSpPr>
        <p:spPr/>
        <p:txBody>
          <a:bodyPr/>
          <a:lstStyle/>
          <a:p>
            <a:fld id="{BA7E59CA-0DAF-4AA6-8A94-E2A0EB04C151}" type="slidenum">
              <a:rPr lang="en-US" smtClean="0"/>
              <a:pPr/>
              <a:t>‹#›</a:t>
            </a:fld>
            <a:endParaRPr lang="en-US" dirty="0"/>
          </a:p>
        </p:txBody>
      </p:sp>
      <p:pic>
        <p:nvPicPr>
          <p:cNvPr id="4" name="Picture 3">
            <a:extLst>
              <a:ext uri="{FF2B5EF4-FFF2-40B4-BE49-F238E27FC236}">
                <a16:creationId xmlns:a16="http://schemas.microsoft.com/office/drawing/2014/main" id="{B2C369B3-4421-E7DC-75CF-809F8176DC68}"/>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175588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5"/>
        <p:cNvGrpSpPr/>
        <p:nvPr/>
      </p:nvGrpSpPr>
      <p:grpSpPr>
        <a:xfrm>
          <a:off x="0" y="0"/>
          <a:ext cx="0" cy="0"/>
          <a:chOff x="0" y="0"/>
          <a:chExt cx="0" cy="0"/>
        </a:xfrm>
      </p:grpSpPr>
      <p:pic>
        <p:nvPicPr>
          <p:cNvPr id="16" name="Google Shape;16;p20"/>
          <p:cNvPicPr preferRelativeResize="0"/>
          <p:nvPr/>
        </p:nvPicPr>
        <p:blipFill rotWithShape="1">
          <a:blip r:embed="rId2">
            <a:alphaModFix/>
          </a:blip>
          <a:srcRect l="6922" r="6922"/>
          <a:stretch/>
        </p:blipFill>
        <p:spPr>
          <a:xfrm>
            <a:off x="3345865" y="0"/>
            <a:ext cx="8846135" cy="6858000"/>
          </a:xfrm>
          <a:prstGeom prst="rect">
            <a:avLst/>
          </a:prstGeom>
          <a:noFill/>
          <a:ln>
            <a:noFill/>
          </a:ln>
        </p:spPr>
      </p:pic>
      <p:sp>
        <p:nvSpPr>
          <p:cNvPr id="17" name="Google Shape;17;p20"/>
          <p:cNvSpPr/>
          <p:nvPr/>
        </p:nvSpPr>
        <p:spPr>
          <a:xfrm>
            <a:off x="903767" y="1409443"/>
            <a:ext cx="6294475" cy="4103590"/>
          </a:xfrm>
          <a:prstGeom prst="rect">
            <a:avLst/>
          </a:prstGeom>
          <a:solidFill>
            <a:srgbClr val="005862">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lbert Sans"/>
              <a:buNone/>
            </a:pPr>
            <a:endParaRPr sz="1800" b="0" i="0" u="none" strike="noStrike" cap="none">
              <a:solidFill>
                <a:schemeClr val="dk1"/>
              </a:solidFill>
              <a:latin typeface="Albert Sans"/>
              <a:ea typeface="Albert Sans"/>
              <a:cs typeface="Albert Sans"/>
              <a:sym typeface="Albert Sans"/>
            </a:endParaRPr>
          </a:p>
        </p:txBody>
      </p:sp>
      <p:pic>
        <p:nvPicPr>
          <p:cNvPr id="18" name="Google Shape;18;p20"/>
          <p:cNvPicPr preferRelativeResize="0"/>
          <p:nvPr/>
        </p:nvPicPr>
        <p:blipFill rotWithShape="1">
          <a:blip r:embed="rId3">
            <a:alphaModFix/>
          </a:blip>
          <a:srcRect/>
          <a:stretch/>
        </p:blipFill>
        <p:spPr>
          <a:xfrm>
            <a:off x="414824" y="981360"/>
            <a:ext cx="825694" cy="1645920"/>
          </a:xfrm>
          <a:prstGeom prst="rect">
            <a:avLst/>
          </a:prstGeom>
          <a:noFill/>
          <a:ln>
            <a:noFill/>
          </a:ln>
        </p:spPr>
      </p:pic>
      <p:sp>
        <p:nvSpPr>
          <p:cNvPr id="19" name="Google Shape;19;p20"/>
          <p:cNvSpPr txBox="1">
            <a:spLocks noGrp="1"/>
          </p:cNvSpPr>
          <p:nvPr>
            <p:ph type="ctrTitle"/>
          </p:nvPr>
        </p:nvSpPr>
        <p:spPr>
          <a:xfrm>
            <a:off x="1524000" y="1550892"/>
            <a:ext cx="5373950" cy="25816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Albert Sans"/>
              <a:buNone/>
              <a:defRPr sz="5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ubTitle" idx="1"/>
          </p:nvPr>
        </p:nvSpPr>
        <p:spPr>
          <a:xfrm>
            <a:off x="1524000" y="4338496"/>
            <a:ext cx="5373950" cy="96861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SzPts val="2400"/>
              <a:buNone/>
              <a:defRPr sz="24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546181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9814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8171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5134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ight Content">
  <p:cSld name="Right Conten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1" y="500062"/>
            <a:ext cx="3601278" cy="567690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4784035" y="500062"/>
            <a:ext cx="6569765" cy="567690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2511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End Slide" type="blank">
  <p:cSld name="End Slide">
    <p:spTree>
      <p:nvGrpSpPr>
        <p:cNvPr id="1" name="Shape 37"/>
        <p:cNvGrpSpPr/>
        <p:nvPr/>
      </p:nvGrpSpPr>
      <p:grpSpPr>
        <a:xfrm>
          <a:off x="0" y="0"/>
          <a:ext cx="0" cy="0"/>
          <a:chOff x="0" y="0"/>
          <a:chExt cx="0" cy="0"/>
        </a:xfrm>
      </p:grpSpPr>
      <p:pic>
        <p:nvPicPr>
          <p:cNvPr id="38" name="Google Shape;38;p25" descr="A black background with blue text&#10;&#10;Description automatically generated"/>
          <p:cNvPicPr preferRelativeResize="0"/>
          <p:nvPr/>
        </p:nvPicPr>
        <p:blipFill rotWithShape="1">
          <a:blip r:embed="rId2">
            <a:alphaModFix/>
          </a:blip>
          <a:srcRect/>
          <a:stretch/>
        </p:blipFill>
        <p:spPr>
          <a:xfrm>
            <a:off x="686205" y="1183795"/>
            <a:ext cx="5943600" cy="1724513"/>
          </a:xfrm>
          <a:prstGeom prst="rect">
            <a:avLst/>
          </a:prstGeom>
          <a:noFill/>
          <a:ln>
            <a:noFill/>
          </a:ln>
        </p:spPr>
      </p:pic>
      <p:sp>
        <p:nvSpPr>
          <p:cNvPr id="39" name="Google Shape;39;p25"/>
          <p:cNvSpPr/>
          <p:nvPr/>
        </p:nvSpPr>
        <p:spPr>
          <a:xfrm>
            <a:off x="3152633" y="4012442"/>
            <a:ext cx="9039368" cy="7779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40" name="Google Shape;40;p25"/>
          <p:cNvSpPr txBox="1"/>
          <p:nvPr/>
        </p:nvSpPr>
        <p:spPr>
          <a:xfrm>
            <a:off x="3538182" y="4216737"/>
            <a:ext cx="67931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Albert Sans"/>
                <a:ea typeface="Albert Sans"/>
                <a:cs typeface="Albert Sans"/>
                <a:sym typeface="Albert Sans"/>
              </a:rPr>
              <a:t>Financing a more energy independent future for Hoosiers</a:t>
            </a:r>
            <a:endParaRPr sz="1800" b="0" i="0" u="none" strike="noStrike" cap="none">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1189540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type="secHead">
  <p:cSld name="Section Header 1">
    <p:bg>
      <p:bgPr>
        <a:solidFill>
          <a:schemeClr val="lt1"/>
        </a:solidFill>
        <a:effectLst/>
      </p:bgPr>
    </p:bg>
    <p:spTree>
      <p:nvGrpSpPr>
        <p:cNvPr id="1" name="Shape 46"/>
        <p:cNvGrpSpPr/>
        <p:nvPr/>
      </p:nvGrpSpPr>
      <p:grpSpPr>
        <a:xfrm>
          <a:off x="0" y="0"/>
          <a:ext cx="0" cy="0"/>
          <a:chOff x="0" y="0"/>
          <a:chExt cx="0" cy="0"/>
        </a:xfrm>
      </p:grpSpPr>
      <p:sp>
        <p:nvSpPr>
          <p:cNvPr id="47" name="Google Shape;47;p27"/>
          <p:cNvSpPr/>
          <p:nvPr/>
        </p:nvSpPr>
        <p:spPr>
          <a:xfrm>
            <a:off x="0" y="0"/>
            <a:ext cx="12192000" cy="62370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48" name="Google Shape;48;p27"/>
          <p:cNvSpPr txBox="1">
            <a:spLocks noGrp="1"/>
          </p:cNvSpPr>
          <p:nvPr>
            <p:ph type="title"/>
          </p:nvPr>
        </p:nvSpPr>
        <p:spPr>
          <a:xfrm>
            <a:off x="831850" y="3062288"/>
            <a:ext cx="6094467" cy="150018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lbert Sans"/>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7"/>
          <p:cNvSpPr txBox="1">
            <a:spLocks noGrp="1"/>
          </p:cNvSpPr>
          <p:nvPr>
            <p:ph type="body" idx="1"/>
          </p:nvPr>
        </p:nvSpPr>
        <p:spPr>
          <a:xfrm>
            <a:off x="831850" y="4589463"/>
            <a:ext cx="609446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solidFill>
                  <a:schemeClr val="lt1"/>
                </a:solidFill>
              </a:defRPr>
            </a:lvl1pPr>
            <a:lvl2pPr marL="914400" lvl="1" indent="-228600" algn="l">
              <a:lnSpc>
                <a:spcPct val="100000"/>
              </a:lnSpc>
              <a:spcBef>
                <a:spcPts val="500"/>
              </a:spcBef>
              <a:spcAft>
                <a:spcPts val="0"/>
              </a:spcAft>
              <a:buSzPts val="2000"/>
              <a:buNone/>
              <a:defRPr sz="2000">
                <a:solidFill>
                  <a:srgbClr val="888888"/>
                </a:solidFill>
              </a:defRPr>
            </a:lvl2pPr>
            <a:lvl3pPr marL="1371600" lvl="2" indent="-228600" algn="l">
              <a:lnSpc>
                <a:spcPct val="100000"/>
              </a:lnSpc>
              <a:spcBef>
                <a:spcPts val="500"/>
              </a:spcBef>
              <a:spcAft>
                <a:spcPts val="0"/>
              </a:spcAft>
              <a:buSzPts val="1800"/>
              <a:buNone/>
              <a:defRPr sz="1800">
                <a:solidFill>
                  <a:srgbClr val="888888"/>
                </a:solidFill>
              </a:defRPr>
            </a:lvl3pPr>
            <a:lvl4pPr marL="1828800" lvl="3" indent="-228600" algn="l">
              <a:lnSpc>
                <a:spcPct val="100000"/>
              </a:lnSpc>
              <a:spcBef>
                <a:spcPts val="500"/>
              </a:spcBef>
              <a:spcAft>
                <a:spcPts val="0"/>
              </a:spcAft>
              <a:buSzPts val="1600"/>
              <a:buNone/>
              <a:defRPr sz="1600">
                <a:solidFill>
                  <a:srgbClr val="888888"/>
                </a:solidFill>
              </a:defRPr>
            </a:lvl4pPr>
            <a:lvl5pPr marL="2286000" lvl="4" indent="-228600" algn="l">
              <a:lnSpc>
                <a:spcPct val="10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926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1"/>
        </a:solidFill>
        <a:effectLst/>
      </p:bgPr>
    </p:bg>
    <p:spTree>
      <p:nvGrpSpPr>
        <p:cNvPr id="1" name="Shape 57"/>
        <p:cNvGrpSpPr/>
        <p:nvPr/>
      </p:nvGrpSpPr>
      <p:grpSpPr>
        <a:xfrm>
          <a:off x="0" y="0"/>
          <a:ext cx="0" cy="0"/>
          <a:chOff x="0" y="0"/>
          <a:chExt cx="0" cy="0"/>
        </a:xfrm>
      </p:grpSpPr>
      <p:pic>
        <p:nvPicPr>
          <p:cNvPr id="58" name="Google Shape;58;p29" descr="A small model house on a table with people in the background&#10;&#10;Description automatically generated"/>
          <p:cNvPicPr preferRelativeResize="0"/>
          <p:nvPr/>
        </p:nvPicPr>
        <p:blipFill rotWithShape="1">
          <a:blip r:embed="rId2">
            <a:alphaModFix/>
          </a:blip>
          <a:srcRect t="2097" b="21251"/>
          <a:stretch/>
        </p:blipFill>
        <p:spPr>
          <a:xfrm>
            <a:off x="-14908" y="0"/>
            <a:ext cx="12206908" cy="6237028"/>
          </a:xfrm>
          <a:prstGeom prst="rect">
            <a:avLst/>
          </a:prstGeom>
          <a:noFill/>
          <a:ln>
            <a:noFill/>
          </a:ln>
        </p:spPr>
      </p:pic>
      <p:sp>
        <p:nvSpPr>
          <p:cNvPr id="59" name="Google Shape;5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29"/>
          <p:cNvSpPr/>
          <p:nvPr/>
        </p:nvSpPr>
        <p:spPr>
          <a:xfrm>
            <a:off x="785088" y="931342"/>
            <a:ext cx="10606915" cy="4892061"/>
          </a:xfrm>
          <a:prstGeom prst="rect">
            <a:avLst/>
          </a:prstGeom>
          <a:solidFill>
            <a:srgbClr val="005862">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lbert Sans"/>
              <a:buNone/>
            </a:pPr>
            <a:endParaRPr sz="1800" b="0" i="0" u="none" strike="noStrike" cap="none">
              <a:solidFill>
                <a:schemeClr val="dk1"/>
              </a:solidFill>
              <a:latin typeface="Albert Sans"/>
              <a:ea typeface="Albert Sans"/>
              <a:cs typeface="Albert Sans"/>
              <a:sym typeface="Albert Sans"/>
            </a:endParaRPr>
          </a:p>
        </p:txBody>
      </p:sp>
      <p:sp>
        <p:nvSpPr>
          <p:cNvPr id="61" name="Google Shape;61;p29"/>
          <p:cNvSpPr txBox="1">
            <a:spLocks noGrp="1"/>
          </p:cNvSpPr>
          <p:nvPr>
            <p:ph type="body" idx="1"/>
          </p:nvPr>
        </p:nvSpPr>
        <p:spPr>
          <a:xfrm>
            <a:off x="1555181" y="3432815"/>
            <a:ext cx="8885356"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SzPts val="2400"/>
              <a:buNone/>
              <a:defRPr sz="2400">
                <a:solidFill>
                  <a:schemeClr val="lt1"/>
                </a:solidFill>
              </a:defRPr>
            </a:lvl1pPr>
            <a:lvl2pPr marL="914400" lvl="1" indent="-228600" algn="l">
              <a:lnSpc>
                <a:spcPct val="100000"/>
              </a:lnSpc>
              <a:spcBef>
                <a:spcPts val="500"/>
              </a:spcBef>
              <a:spcAft>
                <a:spcPts val="0"/>
              </a:spcAft>
              <a:buSzPts val="2000"/>
              <a:buNone/>
              <a:defRPr sz="2000">
                <a:solidFill>
                  <a:srgbClr val="888888"/>
                </a:solidFill>
              </a:defRPr>
            </a:lvl2pPr>
            <a:lvl3pPr marL="1371600" lvl="2" indent="-228600" algn="l">
              <a:lnSpc>
                <a:spcPct val="100000"/>
              </a:lnSpc>
              <a:spcBef>
                <a:spcPts val="500"/>
              </a:spcBef>
              <a:spcAft>
                <a:spcPts val="0"/>
              </a:spcAft>
              <a:buSzPts val="1800"/>
              <a:buNone/>
              <a:defRPr sz="1800">
                <a:solidFill>
                  <a:srgbClr val="888888"/>
                </a:solidFill>
              </a:defRPr>
            </a:lvl3pPr>
            <a:lvl4pPr marL="1828800" lvl="3" indent="-228600" algn="l">
              <a:lnSpc>
                <a:spcPct val="100000"/>
              </a:lnSpc>
              <a:spcBef>
                <a:spcPts val="500"/>
              </a:spcBef>
              <a:spcAft>
                <a:spcPts val="0"/>
              </a:spcAft>
              <a:buSzPts val="1600"/>
              <a:buNone/>
              <a:defRPr sz="1600">
                <a:solidFill>
                  <a:srgbClr val="888888"/>
                </a:solidFill>
              </a:defRPr>
            </a:lvl4pPr>
            <a:lvl5pPr marL="2286000" lvl="4" indent="-228600" algn="l">
              <a:lnSpc>
                <a:spcPct val="10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2" name="Google Shape;62;p29"/>
          <p:cNvSpPr txBox="1">
            <a:spLocks noGrp="1"/>
          </p:cNvSpPr>
          <p:nvPr>
            <p:ph type="title"/>
          </p:nvPr>
        </p:nvSpPr>
        <p:spPr>
          <a:xfrm>
            <a:off x="1555181" y="1877186"/>
            <a:ext cx="8885356" cy="150018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lbert Sans"/>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1896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3"/>
        <p:cNvGrpSpPr/>
        <p:nvPr/>
      </p:nvGrpSpPr>
      <p:grpSpPr>
        <a:xfrm>
          <a:off x="0" y="0"/>
          <a:ext cx="0" cy="0"/>
          <a:chOff x="0" y="0"/>
          <a:chExt cx="0" cy="0"/>
        </a:xfrm>
      </p:grpSpPr>
      <p:sp>
        <p:nvSpPr>
          <p:cNvPr id="64" name="Google Shape;64;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800"/>
              <a:buNone/>
              <a:defRPr sz="2800" b="1">
                <a:solidFill>
                  <a:schemeClr val="accent2"/>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800"/>
              <a:buNone/>
              <a:defRPr sz="2800" b="1">
                <a:solidFill>
                  <a:schemeClr val="accent2"/>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6405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70"/>
        <p:cNvGrpSpPr/>
        <p:nvPr/>
      </p:nvGrpSpPr>
      <p:grpSpPr>
        <a:xfrm>
          <a:off x="0" y="0"/>
          <a:ext cx="0" cy="0"/>
          <a:chOff x="0" y="0"/>
          <a:chExt cx="0" cy="0"/>
        </a:xfrm>
      </p:grpSpPr>
      <p:sp>
        <p:nvSpPr>
          <p:cNvPr id="71" name="Google Shape;71;p31"/>
          <p:cNvSpPr/>
          <p:nvPr/>
        </p:nvSpPr>
        <p:spPr>
          <a:xfrm>
            <a:off x="0" y="0"/>
            <a:ext cx="12192000" cy="62315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72" name="Google Shape;7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lbert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1"/>
          <p:cNvSpPr txBox="1">
            <a:spLocks noGrp="1"/>
          </p:cNvSpPr>
          <p:nvPr>
            <p:ph type="body" idx="1"/>
          </p:nvPr>
        </p:nvSpPr>
        <p:spPr>
          <a:xfrm>
            <a:off x="838201" y="2055813"/>
            <a:ext cx="5181600" cy="132556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1"/>
          <p:cNvSpPr txBox="1">
            <a:spLocks noGrp="1"/>
          </p:cNvSpPr>
          <p:nvPr>
            <p:ph type="body" idx="2"/>
          </p:nvPr>
        </p:nvSpPr>
        <p:spPr>
          <a:xfrm>
            <a:off x="6172200" y="2055814"/>
            <a:ext cx="5181600" cy="13255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cxnSp>
        <p:nvCxnSpPr>
          <p:cNvPr id="76" name="Google Shape;76;p31"/>
          <p:cNvCxnSpPr/>
          <p:nvPr/>
        </p:nvCxnSpPr>
        <p:spPr>
          <a:xfrm>
            <a:off x="838200" y="1924334"/>
            <a:ext cx="717645" cy="0"/>
          </a:xfrm>
          <a:prstGeom prst="straightConnector1">
            <a:avLst/>
          </a:prstGeom>
          <a:noFill/>
          <a:ln w="38100" cap="flat" cmpd="sng">
            <a:solidFill>
              <a:schemeClr val="accent2"/>
            </a:solidFill>
            <a:prstDash val="solid"/>
            <a:miter lim="800000"/>
            <a:headEnd type="none" w="sm" len="sm"/>
            <a:tailEnd type="none" w="sm" len="sm"/>
          </a:ln>
        </p:spPr>
      </p:cxnSp>
      <p:cxnSp>
        <p:nvCxnSpPr>
          <p:cNvPr id="77" name="Google Shape;77;p31"/>
          <p:cNvCxnSpPr/>
          <p:nvPr/>
        </p:nvCxnSpPr>
        <p:spPr>
          <a:xfrm>
            <a:off x="6172200" y="1924334"/>
            <a:ext cx="717645" cy="0"/>
          </a:xfrm>
          <a:prstGeom prst="straightConnector1">
            <a:avLst/>
          </a:prstGeom>
          <a:noFill/>
          <a:ln w="38100" cap="flat" cmpd="sng">
            <a:solidFill>
              <a:schemeClr val="accent2"/>
            </a:solidFill>
            <a:prstDash val="solid"/>
            <a:miter lim="800000"/>
            <a:headEnd type="none" w="sm" len="sm"/>
            <a:tailEnd type="none" w="sm" len="sm"/>
          </a:ln>
        </p:spPr>
      </p:cxnSp>
      <p:sp>
        <p:nvSpPr>
          <p:cNvPr id="78" name="Google Shape;78;p31"/>
          <p:cNvSpPr txBox="1">
            <a:spLocks noGrp="1"/>
          </p:cNvSpPr>
          <p:nvPr>
            <p:ph type="body" idx="3"/>
          </p:nvPr>
        </p:nvSpPr>
        <p:spPr>
          <a:xfrm>
            <a:off x="838200" y="3746499"/>
            <a:ext cx="5181600" cy="132556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1"/>
          <p:cNvSpPr txBox="1">
            <a:spLocks noGrp="1"/>
          </p:cNvSpPr>
          <p:nvPr>
            <p:ph type="body" idx="4"/>
          </p:nvPr>
        </p:nvSpPr>
        <p:spPr>
          <a:xfrm>
            <a:off x="6172199" y="3746500"/>
            <a:ext cx="5181600" cy="13255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0" name="Google Shape;80;p31"/>
          <p:cNvCxnSpPr/>
          <p:nvPr/>
        </p:nvCxnSpPr>
        <p:spPr>
          <a:xfrm>
            <a:off x="838199" y="3615020"/>
            <a:ext cx="717645" cy="0"/>
          </a:xfrm>
          <a:prstGeom prst="straightConnector1">
            <a:avLst/>
          </a:prstGeom>
          <a:noFill/>
          <a:ln w="38100" cap="flat" cmpd="sng">
            <a:solidFill>
              <a:schemeClr val="accent2"/>
            </a:solidFill>
            <a:prstDash val="solid"/>
            <a:miter lim="800000"/>
            <a:headEnd type="none" w="sm" len="sm"/>
            <a:tailEnd type="none" w="sm" len="sm"/>
          </a:ln>
        </p:spPr>
      </p:cxnSp>
      <p:cxnSp>
        <p:nvCxnSpPr>
          <p:cNvPr id="81" name="Google Shape;81;p31"/>
          <p:cNvCxnSpPr/>
          <p:nvPr/>
        </p:nvCxnSpPr>
        <p:spPr>
          <a:xfrm>
            <a:off x="6172199" y="3615020"/>
            <a:ext cx="717645" cy="0"/>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2499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AF7BD3-ED55-0BC5-CAFB-1E587B825188}"/>
              </a:ext>
            </a:extLst>
          </p:cNvPr>
          <p:cNvSpPr/>
          <p:nvPr userDrawn="1"/>
        </p:nvSpPr>
        <p:spPr>
          <a:xfrm>
            <a:off x="0" y="0"/>
            <a:ext cx="12192000" cy="62498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709F2E-AF99-A1C4-1D21-03401CE7468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D34782C-AF5B-37F3-FA49-1CC884A7AC9F}"/>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8455A5F-CC40-56AD-6015-6D9D030D4C0A}"/>
              </a:ext>
            </a:extLst>
          </p:cNvPr>
          <p:cNvSpPr>
            <a:spLocks noGrp="1"/>
          </p:cNvSpPr>
          <p:nvPr>
            <p:ph type="sldNum" sz="quarter" idx="10"/>
          </p:nvPr>
        </p:nvSpPr>
        <p:spPr/>
        <p:txBody>
          <a:bodyPr/>
          <a:lstStyle/>
          <a:p>
            <a:fld id="{BA7E59CA-0DAF-4AA6-8A94-E2A0EB04C151}" type="slidenum">
              <a:rPr lang="en-US" smtClean="0"/>
              <a:pPr/>
              <a:t>‹#›</a:t>
            </a:fld>
            <a:endParaRPr lang="en-US" dirty="0"/>
          </a:p>
        </p:txBody>
      </p:sp>
      <p:pic>
        <p:nvPicPr>
          <p:cNvPr id="5" name="Picture 4">
            <a:extLst>
              <a:ext uri="{FF2B5EF4-FFF2-40B4-BE49-F238E27FC236}">
                <a16:creationId xmlns:a16="http://schemas.microsoft.com/office/drawing/2014/main" id="{90EA1112-C38B-EA73-1CEC-878CD963814A}"/>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173741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2"/>
        <p:cNvGrpSpPr/>
        <p:nvPr/>
      </p:nvGrpSpPr>
      <p:grpSpPr>
        <a:xfrm>
          <a:off x="0" y="0"/>
          <a:ext cx="0" cy="0"/>
          <a:chOff x="0" y="0"/>
          <a:chExt cx="0" cy="0"/>
        </a:xfrm>
      </p:grpSpPr>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2507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omeowner">
  <p:cSld name="Homeowner">
    <p:spTree>
      <p:nvGrpSpPr>
        <p:cNvPr id="1" name="Shape 84"/>
        <p:cNvGrpSpPr/>
        <p:nvPr/>
      </p:nvGrpSpPr>
      <p:grpSpPr>
        <a:xfrm>
          <a:off x="0" y="0"/>
          <a:ext cx="0" cy="0"/>
          <a:chOff x="0" y="0"/>
          <a:chExt cx="0" cy="0"/>
        </a:xfrm>
      </p:grpSpPr>
      <p:sp>
        <p:nvSpPr>
          <p:cNvPr id="85" name="Google Shape;85;p33"/>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86" name="Google Shape;8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33"/>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88" name="Google Shape;88;p33"/>
          <p:cNvSpPr txBox="1"/>
          <p:nvPr/>
        </p:nvSpPr>
        <p:spPr>
          <a:xfrm>
            <a:off x="838200" y="1807591"/>
            <a:ext cx="105156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Albert Sans"/>
                <a:ea typeface="Albert Sans"/>
                <a:cs typeface="Albert Sans"/>
                <a:sym typeface="Albert Sans"/>
              </a:rPr>
              <a:t>Homeowner</a:t>
            </a:r>
            <a:endParaRPr sz="4400" b="1" i="0" u="none" strike="noStrike" cap="none">
              <a:solidFill>
                <a:schemeClr val="dk1"/>
              </a:solidFill>
              <a:latin typeface="Albert Sans"/>
              <a:ea typeface="Albert Sans"/>
              <a:cs typeface="Albert Sans"/>
              <a:sym typeface="Albert Sans"/>
            </a:endParaRPr>
          </a:p>
        </p:txBody>
      </p:sp>
      <p:sp>
        <p:nvSpPr>
          <p:cNvPr id="89" name="Google Shape;89;p33"/>
          <p:cNvSpPr txBox="1"/>
          <p:nvPr/>
        </p:nvSpPr>
        <p:spPr>
          <a:xfrm>
            <a:off x="838200" y="2918293"/>
            <a:ext cx="10515600" cy="16414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What should I install?</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How can I afford energy upgrades?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How do I find a good contractor?</a:t>
            </a:r>
            <a:endParaRPr sz="1400" b="0" i="0" u="none" strike="noStrike" cap="none">
              <a:solidFill>
                <a:srgbClr val="000000"/>
              </a:solidFill>
              <a:latin typeface="Arial"/>
              <a:ea typeface="Arial"/>
              <a:cs typeface="Arial"/>
              <a:sym typeface="Arial"/>
            </a:endParaRPr>
          </a:p>
        </p:txBody>
      </p:sp>
      <p:sp>
        <p:nvSpPr>
          <p:cNvPr id="90" name="Google Shape;90;p33"/>
          <p:cNvSpPr txBox="1"/>
          <p:nvPr/>
        </p:nvSpPr>
        <p:spPr>
          <a:xfrm>
            <a:off x="838200" y="764716"/>
            <a:ext cx="105156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lbert Sans"/>
                <a:ea typeface="Albert Sans"/>
                <a:cs typeface="Albert Sans"/>
                <a:sym typeface="Albert Sans"/>
              </a:rPr>
              <a:t>The Indiana Energy Independence Fund is the answer</a:t>
            </a:r>
            <a:endParaRPr sz="2800" b="0" i="0" u="none" strike="noStrike" cap="none">
              <a:solidFill>
                <a:schemeClr val="dk1"/>
              </a:solidFill>
              <a:latin typeface="Albert Sans"/>
              <a:ea typeface="Albert Sans"/>
              <a:cs typeface="Albert Sans"/>
              <a:sym typeface="Albert Sans"/>
            </a:endParaRPr>
          </a:p>
        </p:txBody>
      </p:sp>
      <p:pic>
        <p:nvPicPr>
          <p:cNvPr id="91" name="Google Shape;91;p33"/>
          <p:cNvPicPr preferRelativeResize="0"/>
          <p:nvPr/>
        </p:nvPicPr>
        <p:blipFill rotWithShape="1">
          <a:blip r:embed="rId2">
            <a:alphaModFix/>
          </a:blip>
          <a:srcRect/>
          <a:stretch/>
        </p:blipFill>
        <p:spPr>
          <a:xfrm>
            <a:off x="9745450" y="4493084"/>
            <a:ext cx="1608350" cy="1600200"/>
          </a:xfrm>
          <a:prstGeom prst="rect">
            <a:avLst/>
          </a:prstGeom>
          <a:noFill/>
          <a:ln>
            <a:noFill/>
          </a:ln>
        </p:spPr>
      </p:pic>
    </p:spTree>
    <p:extLst>
      <p:ext uri="{BB962C8B-B14F-4D97-AF65-F5344CB8AC3E}">
        <p14:creationId xmlns:p14="http://schemas.microsoft.com/office/powerpoint/2010/main" val="2364616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uilding Owner">
  <p:cSld name="Building Owner">
    <p:spTree>
      <p:nvGrpSpPr>
        <p:cNvPr id="1" name="Shape 92"/>
        <p:cNvGrpSpPr/>
        <p:nvPr/>
      </p:nvGrpSpPr>
      <p:grpSpPr>
        <a:xfrm>
          <a:off x="0" y="0"/>
          <a:ext cx="0" cy="0"/>
          <a:chOff x="0" y="0"/>
          <a:chExt cx="0" cy="0"/>
        </a:xfrm>
      </p:grpSpPr>
      <p:sp>
        <p:nvSpPr>
          <p:cNvPr id="93" name="Google Shape;93;p34"/>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94" name="Google Shape;9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34"/>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96" name="Google Shape;96;p34"/>
          <p:cNvSpPr txBox="1"/>
          <p:nvPr/>
        </p:nvSpPr>
        <p:spPr>
          <a:xfrm>
            <a:off x="838200" y="1807591"/>
            <a:ext cx="105156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Albert Sans"/>
                <a:ea typeface="Albert Sans"/>
                <a:cs typeface="Albert Sans"/>
                <a:sym typeface="Albert Sans"/>
              </a:rPr>
              <a:t>Building Owner</a:t>
            </a:r>
            <a:endParaRPr sz="1400" b="0" i="0" u="none" strike="noStrike" cap="none">
              <a:solidFill>
                <a:srgbClr val="000000"/>
              </a:solidFill>
              <a:latin typeface="Arial"/>
              <a:ea typeface="Arial"/>
              <a:cs typeface="Arial"/>
              <a:sym typeface="Arial"/>
            </a:endParaRPr>
          </a:p>
        </p:txBody>
      </p:sp>
      <p:sp>
        <p:nvSpPr>
          <p:cNvPr id="97" name="Google Shape;97;p34"/>
          <p:cNvSpPr txBox="1"/>
          <p:nvPr/>
        </p:nvSpPr>
        <p:spPr>
          <a:xfrm>
            <a:off x="838200" y="2918293"/>
            <a:ext cx="10515600" cy="16414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How can I afford a large, capital-intensive energy upgrade?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What kind of upgrades would be good for business?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Who can install my energy upgrades?</a:t>
            </a:r>
            <a:endParaRPr sz="1400" b="0" i="0" u="none" strike="noStrike" cap="none">
              <a:solidFill>
                <a:srgbClr val="000000"/>
              </a:solidFill>
              <a:latin typeface="Arial"/>
              <a:ea typeface="Arial"/>
              <a:cs typeface="Arial"/>
              <a:sym typeface="Arial"/>
            </a:endParaRPr>
          </a:p>
        </p:txBody>
      </p:sp>
      <p:sp>
        <p:nvSpPr>
          <p:cNvPr id="98" name="Google Shape;98;p34"/>
          <p:cNvSpPr txBox="1"/>
          <p:nvPr/>
        </p:nvSpPr>
        <p:spPr>
          <a:xfrm>
            <a:off x="838200" y="764716"/>
            <a:ext cx="105156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lbert Sans"/>
                <a:ea typeface="Albert Sans"/>
                <a:cs typeface="Albert Sans"/>
                <a:sym typeface="Albert Sans"/>
              </a:rPr>
              <a:t>The Indiana Energy Independence Fund is the answer</a:t>
            </a:r>
            <a:endParaRPr sz="2800" b="0" i="0" u="none" strike="noStrike" cap="none">
              <a:solidFill>
                <a:schemeClr val="dk1"/>
              </a:solidFill>
              <a:latin typeface="Albert Sans"/>
              <a:ea typeface="Albert Sans"/>
              <a:cs typeface="Albert Sans"/>
              <a:sym typeface="Albert Sans"/>
            </a:endParaRPr>
          </a:p>
        </p:txBody>
      </p:sp>
      <p:pic>
        <p:nvPicPr>
          <p:cNvPr id="99" name="Google Shape;99;p34"/>
          <p:cNvPicPr preferRelativeResize="0"/>
          <p:nvPr/>
        </p:nvPicPr>
        <p:blipFill rotWithShape="1">
          <a:blip r:embed="rId2">
            <a:alphaModFix/>
          </a:blip>
          <a:srcRect/>
          <a:stretch/>
        </p:blipFill>
        <p:spPr>
          <a:xfrm>
            <a:off x="9525000" y="4223267"/>
            <a:ext cx="1828800" cy="1828800"/>
          </a:xfrm>
          <a:prstGeom prst="rect">
            <a:avLst/>
          </a:prstGeom>
          <a:noFill/>
          <a:ln>
            <a:noFill/>
          </a:ln>
        </p:spPr>
      </p:pic>
      <p:pic>
        <p:nvPicPr>
          <p:cNvPr id="100" name="Google Shape;100;p34"/>
          <p:cNvPicPr preferRelativeResize="0"/>
          <p:nvPr/>
        </p:nvPicPr>
        <p:blipFill rotWithShape="1">
          <a:blip r:embed="rId3">
            <a:alphaModFix/>
          </a:blip>
          <a:srcRect/>
          <a:stretch/>
        </p:blipFill>
        <p:spPr>
          <a:xfrm>
            <a:off x="2717075" y="6313287"/>
            <a:ext cx="1097280" cy="408188"/>
          </a:xfrm>
          <a:prstGeom prst="rect">
            <a:avLst/>
          </a:prstGeom>
          <a:noFill/>
          <a:ln>
            <a:noFill/>
          </a:ln>
        </p:spPr>
      </p:pic>
    </p:spTree>
    <p:extLst>
      <p:ext uri="{BB962C8B-B14F-4D97-AF65-F5344CB8AC3E}">
        <p14:creationId xmlns:p14="http://schemas.microsoft.com/office/powerpoint/2010/main" val="509641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enders">
  <p:cSld name="Lenders">
    <p:spTree>
      <p:nvGrpSpPr>
        <p:cNvPr id="1" name="Shape 101"/>
        <p:cNvGrpSpPr/>
        <p:nvPr/>
      </p:nvGrpSpPr>
      <p:grpSpPr>
        <a:xfrm>
          <a:off x="0" y="0"/>
          <a:ext cx="0" cy="0"/>
          <a:chOff x="0" y="0"/>
          <a:chExt cx="0" cy="0"/>
        </a:xfrm>
      </p:grpSpPr>
      <p:sp>
        <p:nvSpPr>
          <p:cNvPr id="102" name="Google Shape;102;p35"/>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103" name="Google Shape;10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35"/>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105" name="Google Shape;105;p35"/>
          <p:cNvSpPr txBox="1"/>
          <p:nvPr/>
        </p:nvSpPr>
        <p:spPr>
          <a:xfrm>
            <a:off x="838200" y="1807591"/>
            <a:ext cx="105156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Albert Sans"/>
                <a:ea typeface="Albert Sans"/>
                <a:cs typeface="Albert Sans"/>
                <a:sym typeface="Albert Sans"/>
              </a:rPr>
              <a:t>Lenders</a:t>
            </a:r>
            <a:endParaRPr sz="1400" b="0" i="0" u="none" strike="noStrike" cap="none">
              <a:solidFill>
                <a:srgbClr val="000000"/>
              </a:solidFill>
              <a:latin typeface="Arial"/>
              <a:ea typeface="Arial"/>
              <a:cs typeface="Arial"/>
              <a:sym typeface="Arial"/>
            </a:endParaRPr>
          </a:p>
        </p:txBody>
      </p:sp>
      <p:sp>
        <p:nvSpPr>
          <p:cNvPr id="106" name="Google Shape;106;p35"/>
          <p:cNvSpPr txBox="1"/>
          <p:nvPr/>
        </p:nvSpPr>
        <p:spPr>
          <a:xfrm>
            <a:off x="838200" y="2918293"/>
            <a:ext cx="10515600" cy="194412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How do we get started with this type of financing and mitigate risks?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How do I find new customers who are interested in financing energy upgrades?</a:t>
            </a:r>
            <a:endParaRPr sz="1400" b="0" i="0" u="none" strike="noStrike" cap="none">
              <a:solidFill>
                <a:srgbClr val="000000"/>
              </a:solidFill>
              <a:latin typeface="Arial"/>
              <a:ea typeface="Arial"/>
              <a:cs typeface="Arial"/>
              <a:sym typeface="Arial"/>
            </a:endParaRPr>
          </a:p>
        </p:txBody>
      </p:sp>
      <p:sp>
        <p:nvSpPr>
          <p:cNvPr id="107" name="Google Shape;107;p35"/>
          <p:cNvSpPr txBox="1"/>
          <p:nvPr/>
        </p:nvSpPr>
        <p:spPr>
          <a:xfrm>
            <a:off x="838200" y="764716"/>
            <a:ext cx="105156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lbert Sans"/>
                <a:ea typeface="Albert Sans"/>
                <a:cs typeface="Albert Sans"/>
                <a:sym typeface="Albert Sans"/>
              </a:rPr>
              <a:t>The Indiana Energy Independence Fund is the answer</a:t>
            </a:r>
            <a:endParaRPr sz="2800" b="0" i="0" u="none" strike="noStrike" cap="none">
              <a:solidFill>
                <a:schemeClr val="dk1"/>
              </a:solidFill>
              <a:latin typeface="Albert Sans"/>
              <a:ea typeface="Albert Sans"/>
              <a:cs typeface="Albert Sans"/>
              <a:sym typeface="Albert Sans"/>
            </a:endParaRPr>
          </a:p>
        </p:txBody>
      </p:sp>
      <p:pic>
        <p:nvPicPr>
          <p:cNvPr id="108" name="Google Shape;108;p35"/>
          <p:cNvPicPr preferRelativeResize="0"/>
          <p:nvPr/>
        </p:nvPicPr>
        <p:blipFill rotWithShape="1">
          <a:blip r:embed="rId2">
            <a:alphaModFix/>
          </a:blip>
          <a:srcRect/>
          <a:stretch/>
        </p:blipFill>
        <p:spPr>
          <a:xfrm>
            <a:off x="9527963" y="4264484"/>
            <a:ext cx="1825837" cy="1828800"/>
          </a:xfrm>
          <a:prstGeom prst="rect">
            <a:avLst/>
          </a:prstGeom>
          <a:noFill/>
          <a:ln>
            <a:noFill/>
          </a:ln>
        </p:spPr>
      </p:pic>
      <p:pic>
        <p:nvPicPr>
          <p:cNvPr id="109" name="Google Shape;109;p35"/>
          <p:cNvPicPr preferRelativeResize="0"/>
          <p:nvPr/>
        </p:nvPicPr>
        <p:blipFill rotWithShape="1">
          <a:blip r:embed="rId3">
            <a:alphaModFix/>
          </a:blip>
          <a:srcRect/>
          <a:stretch/>
        </p:blipFill>
        <p:spPr>
          <a:xfrm>
            <a:off x="2717075" y="6313287"/>
            <a:ext cx="1097280" cy="408188"/>
          </a:xfrm>
          <a:prstGeom prst="rect">
            <a:avLst/>
          </a:prstGeom>
          <a:noFill/>
          <a:ln>
            <a:noFill/>
          </a:ln>
        </p:spPr>
      </p:pic>
    </p:spTree>
    <p:extLst>
      <p:ext uri="{BB962C8B-B14F-4D97-AF65-F5344CB8AC3E}">
        <p14:creationId xmlns:p14="http://schemas.microsoft.com/office/powerpoint/2010/main" val="2367214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ractors">
  <p:cSld name="Contractors">
    <p:spTree>
      <p:nvGrpSpPr>
        <p:cNvPr id="1" name="Shape 110"/>
        <p:cNvGrpSpPr/>
        <p:nvPr/>
      </p:nvGrpSpPr>
      <p:grpSpPr>
        <a:xfrm>
          <a:off x="0" y="0"/>
          <a:ext cx="0" cy="0"/>
          <a:chOff x="0" y="0"/>
          <a:chExt cx="0" cy="0"/>
        </a:xfrm>
      </p:grpSpPr>
      <p:sp>
        <p:nvSpPr>
          <p:cNvPr id="111" name="Google Shape;111;p36"/>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112" name="Google Shape;11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36"/>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114" name="Google Shape;114;p36"/>
          <p:cNvSpPr txBox="1"/>
          <p:nvPr/>
        </p:nvSpPr>
        <p:spPr>
          <a:xfrm>
            <a:off x="838200" y="1807591"/>
            <a:ext cx="105156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Albert Sans"/>
                <a:ea typeface="Albert Sans"/>
                <a:cs typeface="Albert Sans"/>
                <a:sym typeface="Albert Sans"/>
              </a:rPr>
              <a:t>Contractors</a:t>
            </a:r>
            <a:endParaRPr sz="1400" b="0" i="0" u="none" strike="noStrike" cap="none">
              <a:solidFill>
                <a:srgbClr val="000000"/>
              </a:solidFill>
              <a:latin typeface="Arial"/>
              <a:ea typeface="Arial"/>
              <a:cs typeface="Arial"/>
              <a:sym typeface="Arial"/>
            </a:endParaRPr>
          </a:p>
        </p:txBody>
      </p:sp>
      <p:sp>
        <p:nvSpPr>
          <p:cNvPr id="115" name="Google Shape;115;p36"/>
          <p:cNvSpPr txBox="1"/>
          <p:nvPr/>
        </p:nvSpPr>
        <p:spPr>
          <a:xfrm>
            <a:off x="838200" y="2918293"/>
            <a:ext cx="8496869" cy="318548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200"/>
              <a:buFont typeface="Arial"/>
              <a:buChar char="•"/>
            </a:pPr>
            <a:r>
              <a:rPr lang="en-US" sz="2200" b="0" i="0" u="none" strike="noStrike" cap="none">
                <a:solidFill>
                  <a:srgbClr val="FFFFFF"/>
                </a:solidFill>
                <a:latin typeface="Albert Sans"/>
                <a:ea typeface="Albert Sans"/>
                <a:cs typeface="Albert Sans"/>
                <a:sym typeface="Albert Sans"/>
              </a:rPr>
              <a:t>How can I sell high-efficiency equipment when it is so expensive?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FFFFFF"/>
              </a:buClr>
              <a:buSzPts val="2200"/>
              <a:buFont typeface="Arial"/>
              <a:buChar char="•"/>
            </a:pPr>
            <a:r>
              <a:rPr lang="en-US" sz="2200" b="0" i="0" u="none" strike="noStrike" cap="none">
                <a:solidFill>
                  <a:srgbClr val="FFFFFF"/>
                </a:solidFill>
                <a:latin typeface="Albert Sans"/>
                <a:ea typeface="Albert Sans"/>
                <a:cs typeface="Albert Sans"/>
                <a:sym typeface="Albert Sans"/>
              </a:rPr>
              <a:t>How can I help my customer get upgrades that cost more than they can afford?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FFFFFF"/>
              </a:buClr>
              <a:buSzPts val="2200"/>
              <a:buFont typeface="Arial"/>
              <a:buChar char="•"/>
            </a:pPr>
            <a:r>
              <a:rPr lang="en-US" sz="2200" b="0" i="0" u="none" strike="noStrike" cap="none">
                <a:solidFill>
                  <a:srgbClr val="FFFFFF"/>
                </a:solidFill>
                <a:latin typeface="Albert Sans"/>
                <a:ea typeface="Albert Sans"/>
                <a:cs typeface="Albert Sans"/>
                <a:sym typeface="Albert Sans"/>
              </a:rPr>
              <a:t>How can I help my customer when financing approval takes so long?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FFFFFF"/>
              </a:buClr>
              <a:buSzPts val="2200"/>
              <a:buFont typeface="Arial"/>
              <a:buChar char="•"/>
            </a:pPr>
            <a:r>
              <a:rPr lang="en-US" sz="2200" b="0" i="0" u="none" strike="noStrike" cap="none">
                <a:solidFill>
                  <a:srgbClr val="FFFFFF"/>
                </a:solidFill>
                <a:latin typeface="Albert Sans"/>
                <a:ea typeface="Albert Sans"/>
                <a:cs typeface="Albert Sans"/>
                <a:sym typeface="Albert Sans"/>
              </a:rPr>
              <a:t>How can I make a profit with high dealer fees and waiting so long for payment?</a:t>
            </a:r>
            <a:endParaRPr sz="1400" b="0" i="0" u="none" strike="noStrike" cap="none">
              <a:solidFill>
                <a:srgbClr val="000000"/>
              </a:solidFill>
              <a:latin typeface="Arial"/>
              <a:ea typeface="Arial"/>
              <a:cs typeface="Arial"/>
              <a:sym typeface="Arial"/>
            </a:endParaRPr>
          </a:p>
        </p:txBody>
      </p:sp>
      <p:sp>
        <p:nvSpPr>
          <p:cNvPr id="116" name="Google Shape;116;p36"/>
          <p:cNvSpPr txBox="1"/>
          <p:nvPr/>
        </p:nvSpPr>
        <p:spPr>
          <a:xfrm>
            <a:off x="838200" y="764716"/>
            <a:ext cx="105156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lbert Sans"/>
                <a:ea typeface="Albert Sans"/>
                <a:cs typeface="Albert Sans"/>
                <a:sym typeface="Albert Sans"/>
              </a:rPr>
              <a:t>The Indiana Energy Independence Fund is the answer</a:t>
            </a:r>
            <a:endParaRPr sz="2800" b="0" i="0" u="none" strike="noStrike" cap="none">
              <a:solidFill>
                <a:schemeClr val="dk1"/>
              </a:solidFill>
              <a:latin typeface="Albert Sans"/>
              <a:ea typeface="Albert Sans"/>
              <a:cs typeface="Albert Sans"/>
              <a:sym typeface="Albert Sans"/>
            </a:endParaRPr>
          </a:p>
        </p:txBody>
      </p:sp>
      <p:pic>
        <p:nvPicPr>
          <p:cNvPr id="117" name="Google Shape;117;p36"/>
          <p:cNvPicPr preferRelativeResize="0"/>
          <p:nvPr/>
        </p:nvPicPr>
        <p:blipFill rotWithShape="1">
          <a:blip r:embed="rId2">
            <a:alphaModFix/>
          </a:blip>
          <a:srcRect/>
          <a:stretch/>
        </p:blipFill>
        <p:spPr>
          <a:xfrm>
            <a:off x="9525000" y="4663345"/>
            <a:ext cx="1828800" cy="1429939"/>
          </a:xfrm>
          <a:prstGeom prst="rect">
            <a:avLst/>
          </a:prstGeom>
          <a:noFill/>
          <a:ln>
            <a:noFill/>
          </a:ln>
        </p:spPr>
      </p:pic>
    </p:spTree>
    <p:extLst>
      <p:ext uri="{BB962C8B-B14F-4D97-AF65-F5344CB8AC3E}">
        <p14:creationId xmlns:p14="http://schemas.microsoft.com/office/powerpoint/2010/main" val="1528879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Government">
  <p:cSld name="Government">
    <p:spTree>
      <p:nvGrpSpPr>
        <p:cNvPr id="1" name="Shape 118"/>
        <p:cNvGrpSpPr/>
        <p:nvPr/>
      </p:nvGrpSpPr>
      <p:grpSpPr>
        <a:xfrm>
          <a:off x="0" y="0"/>
          <a:ext cx="0" cy="0"/>
          <a:chOff x="0" y="0"/>
          <a:chExt cx="0" cy="0"/>
        </a:xfrm>
      </p:grpSpPr>
      <p:sp>
        <p:nvSpPr>
          <p:cNvPr id="119" name="Google Shape;119;p37"/>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120" name="Google Shape;1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37"/>
          <p:cNvSpPr/>
          <p:nvPr/>
        </p:nvSpPr>
        <p:spPr>
          <a:xfrm>
            <a:off x="0" y="0"/>
            <a:ext cx="12192000" cy="62498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lbert Sans"/>
              <a:ea typeface="Albert Sans"/>
              <a:cs typeface="Albert Sans"/>
              <a:sym typeface="Albert Sans"/>
            </a:endParaRPr>
          </a:p>
        </p:txBody>
      </p:sp>
      <p:sp>
        <p:nvSpPr>
          <p:cNvPr id="122" name="Google Shape;122;p37"/>
          <p:cNvSpPr txBox="1"/>
          <p:nvPr/>
        </p:nvSpPr>
        <p:spPr>
          <a:xfrm>
            <a:off x="838200" y="1807591"/>
            <a:ext cx="105156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Albert Sans"/>
                <a:ea typeface="Albert Sans"/>
                <a:cs typeface="Albert Sans"/>
                <a:sym typeface="Albert Sans"/>
              </a:rPr>
              <a:t>Government</a:t>
            </a:r>
            <a:endParaRPr sz="1400" b="0" i="0" u="none" strike="noStrike" cap="none">
              <a:solidFill>
                <a:srgbClr val="000000"/>
              </a:solidFill>
              <a:latin typeface="Arial"/>
              <a:ea typeface="Arial"/>
              <a:cs typeface="Arial"/>
              <a:sym typeface="Arial"/>
            </a:endParaRPr>
          </a:p>
        </p:txBody>
      </p:sp>
      <p:sp>
        <p:nvSpPr>
          <p:cNvPr id="123" name="Google Shape;123;p37"/>
          <p:cNvSpPr txBox="1"/>
          <p:nvPr/>
        </p:nvSpPr>
        <p:spPr>
          <a:xfrm>
            <a:off x="838200" y="2918293"/>
            <a:ext cx="8496869" cy="52322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lbert Sans"/>
                <a:ea typeface="Albert Sans"/>
                <a:cs typeface="Albert Sans"/>
                <a:sym typeface="Albert Sans"/>
              </a:rPr>
              <a:t>How can we meet policy and equity goals?</a:t>
            </a:r>
            <a:endParaRPr sz="1400" b="0" i="0" u="none" strike="noStrike" cap="none">
              <a:solidFill>
                <a:srgbClr val="000000"/>
              </a:solidFill>
              <a:latin typeface="Arial"/>
              <a:ea typeface="Arial"/>
              <a:cs typeface="Arial"/>
              <a:sym typeface="Arial"/>
            </a:endParaRPr>
          </a:p>
        </p:txBody>
      </p:sp>
      <p:sp>
        <p:nvSpPr>
          <p:cNvPr id="124" name="Google Shape;124;p37"/>
          <p:cNvSpPr txBox="1"/>
          <p:nvPr/>
        </p:nvSpPr>
        <p:spPr>
          <a:xfrm>
            <a:off x="838200" y="764716"/>
            <a:ext cx="105156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lbert Sans"/>
                <a:ea typeface="Albert Sans"/>
                <a:cs typeface="Albert Sans"/>
                <a:sym typeface="Albert Sans"/>
              </a:rPr>
              <a:t>The Indiana Energy Independence Fund is the answer</a:t>
            </a:r>
            <a:endParaRPr sz="2800" b="0" i="0" u="none" strike="noStrike" cap="none">
              <a:solidFill>
                <a:schemeClr val="dk1"/>
              </a:solidFill>
              <a:latin typeface="Albert Sans"/>
              <a:ea typeface="Albert Sans"/>
              <a:cs typeface="Albert Sans"/>
              <a:sym typeface="Albert Sans"/>
            </a:endParaRPr>
          </a:p>
        </p:txBody>
      </p:sp>
      <p:pic>
        <p:nvPicPr>
          <p:cNvPr id="125" name="Google Shape;125;p37"/>
          <p:cNvPicPr preferRelativeResize="0"/>
          <p:nvPr/>
        </p:nvPicPr>
        <p:blipFill rotWithShape="1">
          <a:blip r:embed="rId2">
            <a:alphaModFix/>
          </a:blip>
          <a:srcRect/>
          <a:stretch/>
        </p:blipFill>
        <p:spPr>
          <a:xfrm>
            <a:off x="9545320" y="4264484"/>
            <a:ext cx="1808480" cy="1828800"/>
          </a:xfrm>
          <a:prstGeom prst="rect">
            <a:avLst/>
          </a:prstGeom>
          <a:noFill/>
          <a:ln>
            <a:noFill/>
          </a:ln>
        </p:spPr>
      </p:pic>
      <p:pic>
        <p:nvPicPr>
          <p:cNvPr id="126" name="Google Shape;126;p37"/>
          <p:cNvPicPr preferRelativeResize="0"/>
          <p:nvPr/>
        </p:nvPicPr>
        <p:blipFill rotWithShape="1">
          <a:blip r:embed="rId3">
            <a:alphaModFix/>
          </a:blip>
          <a:srcRect/>
          <a:stretch/>
        </p:blipFill>
        <p:spPr>
          <a:xfrm>
            <a:off x="2717075" y="6313287"/>
            <a:ext cx="1097280" cy="408188"/>
          </a:xfrm>
          <a:prstGeom prst="rect">
            <a:avLst/>
          </a:prstGeom>
          <a:noFill/>
          <a:ln>
            <a:noFill/>
          </a:ln>
        </p:spPr>
      </p:pic>
    </p:spTree>
    <p:extLst>
      <p:ext uri="{BB962C8B-B14F-4D97-AF65-F5344CB8AC3E}">
        <p14:creationId xmlns:p14="http://schemas.microsoft.com/office/powerpoint/2010/main" val="5617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17347-F7D3-FCB2-AD0D-4182F7B63A3B}"/>
              </a:ext>
            </a:extLst>
          </p:cNvPr>
          <p:cNvSpPr/>
          <p:nvPr userDrawn="1"/>
        </p:nvSpPr>
        <p:spPr>
          <a:xfrm>
            <a:off x="0" y="0"/>
            <a:ext cx="12192000" cy="623702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A4BC8-56C0-4F04-2AA3-D7DE4C14596B}"/>
              </a:ext>
            </a:extLst>
          </p:cNvPr>
          <p:cNvSpPr>
            <a:spLocks noGrp="1"/>
          </p:cNvSpPr>
          <p:nvPr>
            <p:ph type="title"/>
          </p:nvPr>
        </p:nvSpPr>
        <p:spPr>
          <a:xfrm>
            <a:off x="831850" y="3062288"/>
            <a:ext cx="6094467" cy="1500187"/>
          </a:xfrm>
        </p:spPr>
        <p:txBody>
          <a:bodyPr anchor="t">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873475-D1BE-50D4-3C4B-925515A36F85}"/>
              </a:ext>
            </a:extLst>
          </p:cNvPr>
          <p:cNvSpPr>
            <a:spLocks noGrp="1"/>
          </p:cNvSpPr>
          <p:nvPr>
            <p:ph type="body" idx="1"/>
          </p:nvPr>
        </p:nvSpPr>
        <p:spPr>
          <a:xfrm>
            <a:off x="831850" y="4589463"/>
            <a:ext cx="609446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3FD91D22-BDEC-CE87-FA66-084961F6E6E6}"/>
              </a:ext>
            </a:extLst>
          </p:cNvPr>
          <p:cNvSpPr>
            <a:spLocks noGrp="1"/>
          </p:cNvSpPr>
          <p:nvPr>
            <p:ph type="sldNum" sz="quarter" idx="10"/>
          </p:nvPr>
        </p:nvSpPr>
        <p:spPr/>
        <p:txBody>
          <a:bodyPr/>
          <a:lstStyle>
            <a:lvl1pPr>
              <a:defRPr>
                <a:solidFill>
                  <a:schemeClr val="tx1"/>
                </a:solidFill>
              </a:defRPr>
            </a:lvl1pPr>
          </a:lstStyle>
          <a:p>
            <a:fld id="{BA7E59CA-0DAF-4AA6-8A94-E2A0EB04C151}" type="slidenum">
              <a:rPr lang="en-US" smtClean="0"/>
              <a:pPr/>
              <a:t>‹#›</a:t>
            </a:fld>
            <a:endParaRPr lang="en-US" dirty="0"/>
          </a:p>
        </p:txBody>
      </p:sp>
      <p:pic>
        <p:nvPicPr>
          <p:cNvPr id="5" name="Picture 4">
            <a:extLst>
              <a:ext uri="{FF2B5EF4-FFF2-40B4-BE49-F238E27FC236}">
                <a16:creationId xmlns:a16="http://schemas.microsoft.com/office/drawing/2014/main" id="{D5C6BD39-6F9E-5DF8-746D-45D9D5F129B6}"/>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296367998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17347-F7D3-FCB2-AD0D-4182F7B63A3B}"/>
              </a:ext>
            </a:extLst>
          </p:cNvPr>
          <p:cNvSpPr/>
          <p:nvPr userDrawn="1"/>
        </p:nvSpPr>
        <p:spPr>
          <a:xfrm>
            <a:off x="0" y="0"/>
            <a:ext cx="12192000" cy="623702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A4BC8-56C0-4F04-2AA3-D7DE4C14596B}"/>
              </a:ext>
            </a:extLst>
          </p:cNvPr>
          <p:cNvSpPr>
            <a:spLocks noGrp="1"/>
          </p:cNvSpPr>
          <p:nvPr>
            <p:ph type="title"/>
          </p:nvPr>
        </p:nvSpPr>
        <p:spPr>
          <a:xfrm>
            <a:off x="831850" y="3062288"/>
            <a:ext cx="6094467" cy="1500187"/>
          </a:xfrm>
        </p:spPr>
        <p:txBody>
          <a:bodyPr anchor="t">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873475-D1BE-50D4-3C4B-925515A36F85}"/>
              </a:ext>
            </a:extLst>
          </p:cNvPr>
          <p:cNvSpPr>
            <a:spLocks noGrp="1"/>
          </p:cNvSpPr>
          <p:nvPr>
            <p:ph type="body" idx="1"/>
          </p:nvPr>
        </p:nvSpPr>
        <p:spPr>
          <a:xfrm>
            <a:off x="831850" y="4589463"/>
            <a:ext cx="609446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3FD91D22-BDEC-CE87-FA66-084961F6E6E6}"/>
              </a:ext>
            </a:extLst>
          </p:cNvPr>
          <p:cNvSpPr>
            <a:spLocks noGrp="1"/>
          </p:cNvSpPr>
          <p:nvPr>
            <p:ph type="sldNum" sz="quarter" idx="10"/>
          </p:nvPr>
        </p:nvSpPr>
        <p:spPr/>
        <p:txBody>
          <a:bodyPr/>
          <a:lstStyle>
            <a:lvl1pPr>
              <a:defRPr>
                <a:solidFill>
                  <a:schemeClr val="tx1"/>
                </a:solidFill>
              </a:defRPr>
            </a:lvl1pPr>
          </a:lstStyle>
          <a:p>
            <a:fld id="{BA7E59CA-0DAF-4AA6-8A94-E2A0EB04C151}" type="slidenum">
              <a:rPr lang="en-US" smtClean="0"/>
              <a:pPr/>
              <a:t>‹#›</a:t>
            </a:fld>
            <a:endParaRPr lang="en-US" dirty="0"/>
          </a:p>
        </p:txBody>
      </p:sp>
      <p:pic>
        <p:nvPicPr>
          <p:cNvPr id="5" name="Picture 4">
            <a:extLst>
              <a:ext uri="{FF2B5EF4-FFF2-40B4-BE49-F238E27FC236}">
                <a16:creationId xmlns:a16="http://schemas.microsoft.com/office/drawing/2014/main" id="{D8508353-C073-638E-C10F-7EB253AE077D}"/>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192745488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3">
    <p:bg>
      <p:bgRef idx="1001">
        <a:schemeClr val="bg1"/>
      </p:bgRef>
    </p:bg>
    <p:spTree>
      <p:nvGrpSpPr>
        <p:cNvPr id="1" name=""/>
        <p:cNvGrpSpPr/>
        <p:nvPr/>
      </p:nvGrpSpPr>
      <p:grpSpPr>
        <a:xfrm>
          <a:off x="0" y="0"/>
          <a:ext cx="0" cy="0"/>
          <a:chOff x="0" y="0"/>
          <a:chExt cx="0" cy="0"/>
        </a:xfrm>
      </p:grpSpPr>
      <p:pic>
        <p:nvPicPr>
          <p:cNvPr id="9" name="Picture 8" descr="A small model house on a table with people in the background&#10;&#10;Description automatically generated">
            <a:extLst>
              <a:ext uri="{FF2B5EF4-FFF2-40B4-BE49-F238E27FC236}">
                <a16:creationId xmlns:a16="http://schemas.microsoft.com/office/drawing/2014/main" id="{8D65EE2C-1498-898E-5E43-5545503DD5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7" b="21253"/>
          <a:stretch/>
        </p:blipFill>
        <p:spPr>
          <a:xfrm>
            <a:off x="-14908" y="0"/>
            <a:ext cx="12206908" cy="6237028"/>
          </a:xfrm>
          <a:prstGeom prst="rect">
            <a:avLst/>
          </a:prstGeom>
        </p:spPr>
      </p:pic>
      <p:sp>
        <p:nvSpPr>
          <p:cNvPr id="7" name="Slide Number Placeholder 6">
            <a:extLst>
              <a:ext uri="{FF2B5EF4-FFF2-40B4-BE49-F238E27FC236}">
                <a16:creationId xmlns:a16="http://schemas.microsoft.com/office/drawing/2014/main" id="{3FD91D22-BDEC-CE87-FA66-084961F6E6E6}"/>
              </a:ext>
            </a:extLst>
          </p:cNvPr>
          <p:cNvSpPr>
            <a:spLocks noGrp="1"/>
          </p:cNvSpPr>
          <p:nvPr>
            <p:ph type="sldNum" sz="quarter" idx="10"/>
          </p:nvPr>
        </p:nvSpPr>
        <p:spPr/>
        <p:txBody>
          <a:bodyPr/>
          <a:lstStyle>
            <a:lvl1pPr>
              <a:defRPr>
                <a:solidFill>
                  <a:schemeClr val="tx1"/>
                </a:solidFill>
              </a:defRPr>
            </a:lvl1pPr>
          </a:lstStyle>
          <a:p>
            <a:fld id="{BA7E59CA-0DAF-4AA6-8A94-E2A0EB04C151}" type="slidenum">
              <a:rPr lang="en-US" smtClean="0"/>
              <a:pPr/>
              <a:t>‹#›</a:t>
            </a:fld>
            <a:endParaRPr lang="en-US" dirty="0"/>
          </a:p>
        </p:txBody>
      </p:sp>
      <p:sp>
        <p:nvSpPr>
          <p:cNvPr id="5" name="Google Shape;144;p22">
            <a:extLst>
              <a:ext uri="{FF2B5EF4-FFF2-40B4-BE49-F238E27FC236}">
                <a16:creationId xmlns:a16="http://schemas.microsoft.com/office/drawing/2014/main" id="{02FC66CF-5687-C3E4-ACA6-BC72C3741D74}"/>
              </a:ext>
            </a:extLst>
          </p:cNvPr>
          <p:cNvSpPr/>
          <p:nvPr userDrawn="1"/>
        </p:nvSpPr>
        <p:spPr>
          <a:xfrm>
            <a:off x="785088" y="931342"/>
            <a:ext cx="10606915" cy="4892061"/>
          </a:xfrm>
          <a:prstGeom prst="rect">
            <a:avLst/>
          </a:prstGeom>
          <a:solidFill>
            <a:srgbClr val="005862">
              <a:alpha val="75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D6873475-D1BE-50D4-3C4B-925515A36F85}"/>
              </a:ext>
            </a:extLst>
          </p:cNvPr>
          <p:cNvSpPr>
            <a:spLocks noGrp="1"/>
          </p:cNvSpPr>
          <p:nvPr>
            <p:ph type="body" idx="1"/>
          </p:nvPr>
        </p:nvSpPr>
        <p:spPr>
          <a:xfrm>
            <a:off x="1555181" y="3432815"/>
            <a:ext cx="8885356"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486A4BC8-56C0-4F04-2AA3-D7DE4C14596B}"/>
              </a:ext>
            </a:extLst>
          </p:cNvPr>
          <p:cNvSpPr>
            <a:spLocks noGrp="1"/>
          </p:cNvSpPr>
          <p:nvPr>
            <p:ph type="title"/>
          </p:nvPr>
        </p:nvSpPr>
        <p:spPr>
          <a:xfrm>
            <a:off x="1555181" y="1877186"/>
            <a:ext cx="8885356" cy="1500187"/>
          </a:xfrm>
        </p:spPr>
        <p:txBody>
          <a:bodyPr anchor="b">
            <a:normAutofit/>
          </a:bodyPr>
          <a:lstStyle>
            <a:lvl1pPr algn="ctr">
              <a:defRPr sz="4400">
                <a:solidFill>
                  <a:schemeClr val="bg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7F88985-BE82-096E-15A4-9C2DF48235BD}"/>
              </a:ext>
            </a:extLst>
          </p:cNvPr>
          <p:cNvPicPr>
            <a:picLocks noChangeAspect="1"/>
          </p:cNvPicPr>
          <p:nvPr userDrawn="1"/>
        </p:nvPicPr>
        <p:blipFill>
          <a:blip r:embed="rId3"/>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369470592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843F-4E7F-45F3-0C42-C7CDEC378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2D395-A2F2-FE25-3FDA-91B9984B9A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895608-CBA1-F8FB-0859-659A3DD92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59932ED-01FB-D1C1-6794-86F3A64A7B73}"/>
              </a:ext>
            </a:extLst>
          </p:cNvPr>
          <p:cNvSpPr>
            <a:spLocks noGrp="1"/>
          </p:cNvSpPr>
          <p:nvPr>
            <p:ph type="sldNum" sz="quarter" idx="10"/>
          </p:nvPr>
        </p:nvSpPr>
        <p:spPr/>
        <p:txBody>
          <a:bodyPr/>
          <a:lstStyle/>
          <a:p>
            <a:fld id="{BA7E59CA-0DAF-4AA6-8A94-E2A0EB04C151}" type="slidenum">
              <a:rPr lang="en-US" smtClean="0"/>
              <a:pPr/>
              <a:t>‹#›</a:t>
            </a:fld>
            <a:endParaRPr lang="en-US" dirty="0"/>
          </a:p>
        </p:txBody>
      </p:sp>
      <p:pic>
        <p:nvPicPr>
          <p:cNvPr id="5" name="Picture 4">
            <a:extLst>
              <a:ext uri="{FF2B5EF4-FFF2-40B4-BE49-F238E27FC236}">
                <a16:creationId xmlns:a16="http://schemas.microsoft.com/office/drawing/2014/main" id="{C94DDC01-B3ED-98CB-2768-318F9CDBE85D}"/>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2377204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30BA-6B44-9D61-994B-5B4C7E1490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585199-D3F3-44BA-0DD6-AFA12029CFDB}"/>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6B31AF-32AA-B70E-850F-44AE0331A2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D480552-F368-073E-D128-24159990A956}"/>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71B70A-C028-2A88-1B11-4CEE34E1EF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D18F6618-B9E0-F384-23B7-123655318711}"/>
              </a:ext>
            </a:extLst>
          </p:cNvPr>
          <p:cNvSpPr>
            <a:spLocks noGrp="1"/>
          </p:cNvSpPr>
          <p:nvPr>
            <p:ph type="sldNum" sz="quarter" idx="10"/>
          </p:nvPr>
        </p:nvSpPr>
        <p:spPr/>
        <p:txBody>
          <a:bodyPr/>
          <a:lstStyle/>
          <a:p>
            <a:fld id="{BA7E59CA-0DAF-4AA6-8A94-E2A0EB04C151}" type="slidenum">
              <a:rPr lang="en-US" smtClean="0"/>
              <a:pPr/>
              <a:t>‹#›</a:t>
            </a:fld>
            <a:endParaRPr lang="en-US" dirty="0"/>
          </a:p>
        </p:txBody>
      </p:sp>
      <p:pic>
        <p:nvPicPr>
          <p:cNvPr id="7" name="Picture 6">
            <a:extLst>
              <a:ext uri="{FF2B5EF4-FFF2-40B4-BE49-F238E27FC236}">
                <a16:creationId xmlns:a16="http://schemas.microsoft.com/office/drawing/2014/main" id="{D8394A74-D998-4608-010C-8827B2CE3909}"/>
              </a:ext>
            </a:extLst>
          </p:cNvPr>
          <p:cNvPicPr>
            <a:picLocks noChangeAspect="1"/>
          </p:cNvPicPr>
          <p:nvPr userDrawn="1"/>
        </p:nvPicPr>
        <p:blipFill>
          <a:blip r:embed="rId2"/>
          <a:stretch>
            <a:fillRect/>
          </a:stretch>
        </p:blipFill>
        <p:spPr>
          <a:xfrm>
            <a:off x="2717075" y="6313287"/>
            <a:ext cx="1097280" cy="408188"/>
          </a:xfrm>
          <a:prstGeom prst="rect">
            <a:avLst/>
          </a:prstGeom>
        </p:spPr>
      </p:pic>
    </p:spTree>
    <p:extLst>
      <p:ext uri="{BB962C8B-B14F-4D97-AF65-F5344CB8AC3E}">
        <p14:creationId xmlns:p14="http://schemas.microsoft.com/office/powerpoint/2010/main" val="952105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843F-4E7F-45F3-0C42-C7CDEC3786CF}"/>
              </a:ext>
            </a:extLst>
          </p:cNvPr>
          <p:cNvSpPr>
            <a:spLocks noGrp="1"/>
          </p:cNvSpPr>
          <p:nvPr>
            <p:ph type="title"/>
          </p:nvPr>
        </p:nvSpPr>
        <p:spPr>
          <a:xfrm>
            <a:off x="838201" y="500062"/>
            <a:ext cx="3601278" cy="5676901"/>
          </a:xfrm>
        </p:spPr>
        <p:txBody>
          <a:bodyPr anchor="t"/>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AD895608-CBA1-F8FB-0859-659A3DD92764}"/>
              </a:ext>
            </a:extLst>
          </p:cNvPr>
          <p:cNvSpPr>
            <a:spLocks noGrp="1"/>
          </p:cNvSpPr>
          <p:nvPr>
            <p:ph sz="half" idx="2"/>
          </p:nvPr>
        </p:nvSpPr>
        <p:spPr>
          <a:xfrm>
            <a:off x="4784035" y="500062"/>
            <a:ext cx="6569765" cy="5676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59932ED-01FB-D1C1-6794-86F3A64A7B73}"/>
              </a:ext>
            </a:extLst>
          </p:cNvPr>
          <p:cNvSpPr>
            <a:spLocks noGrp="1"/>
          </p:cNvSpPr>
          <p:nvPr>
            <p:ph type="sldNum" sz="quarter" idx="10"/>
          </p:nvPr>
        </p:nvSpPr>
        <p:spPr/>
        <p:txBody>
          <a:bodyPr/>
          <a:lstStyle/>
          <a:p>
            <a:fld id="{BA7E59CA-0DAF-4AA6-8A94-E2A0EB04C151}" type="slidenum">
              <a:rPr lang="en-US" smtClean="0"/>
              <a:pPr/>
              <a:t>‹#›</a:t>
            </a:fld>
            <a:endParaRPr lang="en-US" dirty="0"/>
          </a:p>
        </p:txBody>
      </p:sp>
    </p:spTree>
    <p:extLst>
      <p:ext uri="{BB962C8B-B14F-4D97-AF65-F5344CB8AC3E}">
        <p14:creationId xmlns:p14="http://schemas.microsoft.com/office/powerpoint/2010/main" val="99041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CBAD2-FBDF-D2E8-E34C-21E3A1F94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F3F3F3-B61B-84DD-A1A3-51B05AB20C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A71E602-BDA4-E302-B8C5-5F43B8447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solidFill>
              </a:defRPr>
            </a:lvl1pPr>
          </a:lstStyle>
          <a:p>
            <a:fld id="{BA7E59CA-0DAF-4AA6-8A94-E2A0EB04C151}"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757DEECA-8B5E-2491-6CEE-DE96CD24674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38200" y="6264275"/>
            <a:ext cx="1576603" cy="457200"/>
          </a:xfrm>
          <a:prstGeom prst="rect">
            <a:avLst/>
          </a:prstGeom>
        </p:spPr>
      </p:pic>
      <p:cxnSp>
        <p:nvCxnSpPr>
          <p:cNvPr id="9" name="Straight Connector 8">
            <a:extLst>
              <a:ext uri="{FF2B5EF4-FFF2-40B4-BE49-F238E27FC236}">
                <a16:creationId xmlns:a16="http://schemas.microsoft.com/office/drawing/2014/main" id="{5BF914AF-9477-A185-FEF3-97058D9692C8}"/>
              </a:ext>
            </a:extLst>
          </p:cNvPr>
          <p:cNvCxnSpPr/>
          <p:nvPr userDrawn="1"/>
        </p:nvCxnSpPr>
        <p:spPr>
          <a:xfrm>
            <a:off x="838200" y="6226175"/>
            <a:ext cx="10515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692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6" r:id="rId4"/>
    <p:sldLayoutId id="2147483665" r:id="rId5"/>
    <p:sldLayoutId id="2147483666" r:id="rId6"/>
    <p:sldLayoutId id="2147483652" r:id="rId7"/>
    <p:sldLayoutId id="2147483653" r:id="rId8"/>
    <p:sldLayoutId id="2147483668" r:id="rId9"/>
    <p:sldLayoutId id="2147483667" r:id="rId10"/>
    <p:sldLayoutId id="2147483654" r:id="rId11"/>
    <p:sldLayoutId id="2147483655" r:id="rId12"/>
    <p:sldLayoutId id="2147483660" r:id="rId13"/>
    <p:sldLayoutId id="2147483661" r:id="rId14"/>
    <p:sldLayoutId id="2147483663" r:id="rId15"/>
    <p:sldLayoutId id="2147483662" r:id="rId16"/>
    <p:sldLayoutId id="2147483664" r:id="rId17"/>
    <p:sldLayoutId id="2147483659" r:id="rId18"/>
    <p:sldLayoutId id="2147483669" r:id="rId19"/>
  </p:sldLayoutIdLst>
  <p:hf hdr="0" ftr="0" dt="0"/>
  <p:txStyles>
    <p:titleStyle>
      <a:lvl1pPr algn="l" defTabSz="914400" rtl="0" eaLnBrk="1" latinLnBrk="0" hangingPunct="1">
        <a:lnSpc>
          <a:spcPct val="90000"/>
        </a:lnSpc>
        <a:spcBef>
          <a:spcPct val="0"/>
        </a:spcBef>
        <a:buNone/>
        <a:defRPr sz="4400" b="1" kern="1200">
          <a:solidFill>
            <a:schemeClr val="accent1"/>
          </a:solidFill>
          <a:latin typeface="Albert Sans" pitchFamily="2" charset="0"/>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lbert Sans"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Albert Sans"/>
              <a:buNone/>
              <a:defRPr sz="4400" b="1" i="0" u="none" strike="noStrike" cap="none">
                <a:solidFill>
                  <a:schemeClr val="accent1"/>
                </a:solidFill>
                <a:latin typeface="Albert Sans"/>
                <a:ea typeface="Albert Sans"/>
                <a:cs typeface="Albert Sans"/>
                <a:sym typeface="Albert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accent1"/>
              </a:buClr>
              <a:buSzPts val="2800"/>
              <a:buFont typeface="Arial"/>
              <a:buChar char="•"/>
              <a:defRPr sz="2800" b="0" i="0" u="none" strike="noStrike" cap="none">
                <a:solidFill>
                  <a:schemeClr val="dk1"/>
                </a:solidFill>
                <a:latin typeface="Albert Sans"/>
                <a:ea typeface="Albert Sans"/>
                <a:cs typeface="Albert Sans"/>
                <a:sym typeface="Albert Sans"/>
              </a:defRPr>
            </a:lvl1pPr>
            <a:lvl2pPr marL="914400" marR="0" lvl="1" indent="-381000" algn="l" rtl="0">
              <a:lnSpc>
                <a:spcPct val="100000"/>
              </a:lnSpc>
              <a:spcBef>
                <a:spcPts val="500"/>
              </a:spcBef>
              <a:spcAft>
                <a:spcPts val="0"/>
              </a:spcAft>
              <a:buClr>
                <a:schemeClr val="accent1"/>
              </a:buClr>
              <a:buSzPts val="2400"/>
              <a:buFont typeface="Albert Sans"/>
              <a:buChar char="–"/>
              <a:defRPr sz="2400" b="0" i="0" u="none" strike="noStrike" cap="none">
                <a:solidFill>
                  <a:schemeClr val="dk1"/>
                </a:solidFill>
                <a:latin typeface="Albert Sans"/>
                <a:ea typeface="Albert Sans"/>
                <a:cs typeface="Albert Sans"/>
                <a:sym typeface="Albert Sans"/>
              </a:defRPr>
            </a:lvl2pPr>
            <a:lvl3pPr marL="1371600" marR="0" lvl="2" indent="-355600" algn="l" rtl="0">
              <a:lnSpc>
                <a:spcPct val="100000"/>
              </a:lnSpc>
              <a:spcBef>
                <a:spcPts val="500"/>
              </a:spcBef>
              <a:spcAft>
                <a:spcPts val="0"/>
              </a:spcAft>
              <a:buClr>
                <a:schemeClr val="accent1"/>
              </a:buClr>
              <a:buSzPts val="2000"/>
              <a:buFont typeface="Arial"/>
              <a:buChar char="•"/>
              <a:defRPr sz="2000" b="0" i="0" u="none" strike="noStrike" cap="none">
                <a:solidFill>
                  <a:schemeClr val="dk1"/>
                </a:solidFill>
                <a:latin typeface="Albert Sans"/>
                <a:ea typeface="Albert Sans"/>
                <a:cs typeface="Albert Sans"/>
                <a:sym typeface="Albert Sans"/>
              </a:defRPr>
            </a:lvl3pPr>
            <a:lvl4pPr marL="1828800" marR="0" lvl="3" indent="-342900"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lbert Sans"/>
                <a:ea typeface="Albert Sans"/>
                <a:cs typeface="Albert Sans"/>
                <a:sym typeface="Albert Sans"/>
              </a:defRPr>
            </a:lvl4pPr>
            <a:lvl5pPr marL="2286000" marR="0" lvl="4" indent="-342900" algn="l" rtl="0">
              <a:lnSpc>
                <a:spcPct val="100000"/>
              </a:lnSpc>
              <a:spcBef>
                <a:spcPts val="500"/>
              </a:spcBef>
              <a:spcAft>
                <a:spcPts val="0"/>
              </a:spcAft>
              <a:buClr>
                <a:schemeClr val="accent2"/>
              </a:buClr>
              <a:buSzPts val="1800"/>
              <a:buFont typeface="Noto Sans Symbols"/>
              <a:buChar char="■"/>
              <a:defRPr sz="1800" b="0" i="0" u="none" strike="noStrike" cap="none">
                <a:solidFill>
                  <a:schemeClr val="dk1"/>
                </a:solidFill>
                <a:latin typeface="Albert Sans"/>
                <a:ea typeface="Albert Sans"/>
                <a:cs typeface="Albert Sans"/>
                <a:sym typeface="Albert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lbert Sans"/>
                <a:ea typeface="Albert Sans"/>
                <a:cs typeface="Albert Sans"/>
                <a:sym typeface="Albert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lbert Sans"/>
                <a:ea typeface="Albert Sans"/>
                <a:cs typeface="Albert Sans"/>
                <a:sym typeface="Albert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lbert Sans"/>
                <a:ea typeface="Albert Sans"/>
                <a:cs typeface="Albert Sans"/>
                <a:sym typeface="Albert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lbert Sans"/>
                <a:ea typeface="Albert Sans"/>
                <a:cs typeface="Albert Sans"/>
                <a:sym typeface="Albert Sans"/>
              </a:defRPr>
            </a:lvl9pPr>
          </a:lstStyle>
          <a:p>
            <a:endParaRPr/>
          </a:p>
        </p:txBody>
      </p:sp>
      <p:sp>
        <p:nvSpPr>
          <p:cNvPr id="12" name="Google Shape;1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lbert Sans"/>
                <a:ea typeface="Albert Sans"/>
                <a:cs typeface="Albert Sans"/>
                <a:sym typeface="Albert Sans"/>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9" descr="Graphical user interface, text&#10;&#10;Description automatically generated"/>
          <p:cNvPicPr preferRelativeResize="0"/>
          <p:nvPr/>
        </p:nvPicPr>
        <p:blipFill rotWithShape="1">
          <a:blip r:embed="rId18">
            <a:alphaModFix/>
          </a:blip>
          <a:srcRect/>
          <a:stretch/>
        </p:blipFill>
        <p:spPr>
          <a:xfrm>
            <a:off x="838200" y="6264275"/>
            <a:ext cx="1576603" cy="457200"/>
          </a:xfrm>
          <a:prstGeom prst="rect">
            <a:avLst/>
          </a:prstGeom>
          <a:noFill/>
          <a:ln>
            <a:noFill/>
          </a:ln>
        </p:spPr>
      </p:pic>
      <p:cxnSp>
        <p:nvCxnSpPr>
          <p:cNvPr id="14" name="Google Shape;14;p19"/>
          <p:cNvCxnSpPr/>
          <p:nvPr/>
        </p:nvCxnSpPr>
        <p:spPr>
          <a:xfrm>
            <a:off x="838200" y="6226175"/>
            <a:ext cx="10515600" cy="0"/>
          </a:xfrm>
          <a:prstGeom prst="straightConnector1">
            <a:avLst/>
          </a:prstGeom>
          <a:noFill/>
          <a:ln w="1905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3028605558"/>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8"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indiana.ngenfinance.org/registration/profile" TargetMode="External"/><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hyperlink" Target="https://www.neifund.org/wp-content/uploads/2024/08/IEIF-CommercialEligibleMeasures-FINAL-08-14-2024.pdf" TargetMode="External"/><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neifund.org/become-approved-contracto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mailto:ckerlin@EnergyIndependenceFund.org" TargetMode="External"/><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hyperlink" Target="mailto:acrowley@EnergyIndependenceFund.org" TargetMode="External"/><Relationship Id="rId5" Type="http://schemas.openxmlformats.org/officeDocument/2006/relationships/image" Target="../media/image19.jp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energyindependencefund.org/wp-content/uploads/2024/06/IEIF-Eligible-Measures-06-11-2024.pdf"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E9D855-7615-1747-D9BE-C0CB2EF6F602}"/>
              </a:ext>
            </a:extLst>
          </p:cNvPr>
          <p:cNvSpPr>
            <a:spLocks noGrp="1"/>
          </p:cNvSpPr>
          <p:nvPr>
            <p:ph type="ctrTitle"/>
          </p:nvPr>
        </p:nvSpPr>
        <p:spPr>
          <a:xfrm>
            <a:off x="1338606" y="2138161"/>
            <a:ext cx="5559344" cy="2581677"/>
          </a:xfrm>
        </p:spPr>
        <p:txBody>
          <a:bodyPr>
            <a:normAutofit fontScale="90000"/>
          </a:bodyPr>
          <a:lstStyle/>
          <a:p>
            <a:pPr algn="ctr"/>
            <a:r>
              <a:rPr lang="en-US" noProof="0" dirty="0"/>
              <a:t>Indiana Energy Independence Fund</a:t>
            </a:r>
            <a:br>
              <a:rPr lang="en-US" sz="5400" noProof="0" dirty="0"/>
            </a:br>
            <a:br>
              <a:rPr lang="en-US" sz="5400" noProof="0" dirty="0"/>
            </a:br>
            <a:r>
              <a:rPr lang="en-US" sz="2700" noProof="0" dirty="0"/>
              <a:t>Residential and Commercial Clean Energy Financing</a:t>
            </a:r>
          </a:p>
        </p:txBody>
      </p:sp>
    </p:spTree>
    <p:extLst>
      <p:ext uri="{BB962C8B-B14F-4D97-AF65-F5344CB8AC3E}">
        <p14:creationId xmlns:p14="http://schemas.microsoft.com/office/powerpoint/2010/main" val="3565370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5862"/>
                </a:solidFill>
                <a:effectLst/>
                <a:uLnTx/>
                <a:uFillTx/>
                <a:latin typeface="Albert Sans"/>
                <a:sym typeface="Albert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dirty="0">
              <a:ln>
                <a:noFill/>
              </a:ln>
              <a:solidFill>
                <a:srgbClr val="005862"/>
              </a:solidFill>
              <a:effectLst/>
              <a:uLnTx/>
              <a:uFillTx/>
              <a:latin typeface="Albert Sans"/>
              <a:sym typeface="Albert Sans"/>
            </a:endParaRPr>
          </a:p>
        </p:txBody>
      </p:sp>
      <p:sp>
        <p:nvSpPr>
          <p:cNvPr id="201" name="Google Shape;201;p9"/>
          <p:cNvSpPr txBox="1">
            <a:spLocks noGrp="1"/>
          </p:cNvSpPr>
          <p:nvPr>
            <p:ph type="title"/>
          </p:nvPr>
        </p:nvSpPr>
        <p:spPr>
          <a:xfrm>
            <a:off x="1135117" y="365125"/>
            <a:ext cx="10071096" cy="10700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Albert Sans"/>
              <a:buNone/>
            </a:pPr>
            <a:r>
              <a:rPr lang="en-US" noProof="0" dirty="0"/>
              <a:t>Indiana Lender Details: Residential</a:t>
            </a:r>
          </a:p>
        </p:txBody>
      </p:sp>
      <p:sp>
        <p:nvSpPr>
          <p:cNvPr id="202" name="Google Shape;202;p9"/>
          <p:cNvSpPr/>
          <p:nvPr/>
        </p:nvSpPr>
        <p:spPr>
          <a:xfrm>
            <a:off x="682833" y="1570961"/>
            <a:ext cx="5265580" cy="4166234"/>
          </a:xfrm>
          <a:prstGeom prst="rect">
            <a:avLst/>
          </a:prstGeom>
          <a:solidFill>
            <a:srgbClr val="00586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800" b="0" i="0" u="none" strike="noStrike" kern="0" cap="none" spc="0" normalizeH="0" baseline="0" noProof="0" dirty="0">
              <a:ln>
                <a:noFill/>
              </a:ln>
              <a:solidFill>
                <a:srgbClr val="FFFFFF"/>
              </a:solidFill>
              <a:effectLst/>
              <a:uLnTx/>
              <a:uFillTx/>
              <a:latin typeface="Albert Sans"/>
              <a:ea typeface="Albert Sans"/>
              <a:cs typeface="Albert Sans"/>
              <a:sym typeface="Albert Sans"/>
            </a:endParaRPr>
          </a:p>
        </p:txBody>
      </p:sp>
      <p:sp>
        <p:nvSpPr>
          <p:cNvPr id="203" name="Google Shape;203;p9"/>
          <p:cNvSpPr txBox="1"/>
          <p:nvPr/>
        </p:nvSpPr>
        <p:spPr>
          <a:xfrm>
            <a:off x="1135117" y="2089877"/>
            <a:ext cx="4151586" cy="22467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Albert Sans"/>
                <a:ea typeface="Albert Sans"/>
                <a:cs typeface="Albert Sans"/>
                <a:sym typeface="Albert Sans"/>
              </a:rPr>
              <a:t>Up to $50,000</a:t>
            </a:r>
          </a:p>
          <a:p>
            <a:pPr marL="342900" marR="0" lvl="0" indent="-342900" algn="l" defTabSz="914400" rtl="0" eaLnBrk="1" fontAlgn="auto" latinLnBrk="0" hangingPunct="1">
              <a:lnSpc>
                <a:spcPct val="100000"/>
              </a:lnSpc>
              <a:spcBef>
                <a:spcPts val="12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Albert Sans"/>
                <a:ea typeface="Albert Sans"/>
                <a:cs typeface="Albert Sans"/>
                <a:sym typeface="Albert Sans"/>
              </a:rPr>
              <a:t>580 FICO minimum</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Albert Sans"/>
                <a:ea typeface="Albert Sans"/>
                <a:cs typeface="Albert Sans"/>
                <a:sym typeface="Albert Sans"/>
              </a:rPr>
              <a:t>50% DTI maximum</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Albert Sans"/>
                <a:ea typeface="Albert Sans"/>
                <a:cs typeface="Albert Sans"/>
                <a:sym typeface="Albert Sans"/>
              </a:rPr>
              <a:t>DTI waived for 680+ FICO</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Albert Sans"/>
                <a:ea typeface="Albert Sans"/>
                <a:cs typeface="Albert Sans"/>
                <a:sym typeface="Albert Sans"/>
              </a:rPr>
              <a:t>Direct payment to contractor</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4" name="Google Shape;204;p9"/>
          <p:cNvSpPr/>
          <p:nvPr/>
        </p:nvSpPr>
        <p:spPr>
          <a:xfrm>
            <a:off x="5948413" y="1570961"/>
            <a:ext cx="5257800" cy="4148304"/>
          </a:xfrm>
          <a:prstGeom prst="rect">
            <a:avLst/>
          </a:prstGeom>
          <a:solidFill>
            <a:schemeClr val="lt1"/>
          </a:solidFill>
          <a:ln w="28575" cap="flat" cmpd="sng">
            <a:solidFill>
              <a:srgbClr val="0058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800" b="0" i="0" u="none" strike="noStrike" kern="0" cap="none" spc="0" normalizeH="0" baseline="0" noProof="0" dirty="0">
              <a:ln>
                <a:noFill/>
              </a:ln>
              <a:solidFill>
                <a:srgbClr val="FFFFFF"/>
              </a:solidFill>
              <a:effectLst/>
              <a:uLnTx/>
              <a:uFillTx/>
              <a:latin typeface="Albert Sans"/>
              <a:ea typeface="Albert Sans"/>
              <a:cs typeface="Albert Sans"/>
              <a:sym typeface="Albert Sans"/>
            </a:endParaRPr>
          </a:p>
        </p:txBody>
      </p:sp>
      <p:pic>
        <p:nvPicPr>
          <p:cNvPr id="205" name="Google Shape;205;p9" descr="A black and red text on a black background&#10;&#10;AI-generated content may be incorrect."/>
          <p:cNvPicPr preferRelativeResize="0"/>
          <p:nvPr/>
        </p:nvPicPr>
        <p:blipFill rotWithShape="1">
          <a:blip r:embed="rId3">
            <a:alphaModFix/>
          </a:blip>
          <a:srcRect/>
          <a:stretch/>
        </p:blipFill>
        <p:spPr>
          <a:xfrm>
            <a:off x="6590670" y="2219611"/>
            <a:ext cx="3961613" cy="820967"/>
          </a:xfrm>
          <a:prstGeom prst="rect">
            <a:avLst/>
          </a:prstGeom>
          <a:noFill/>
          <a:ln>
            <a:noFill/>
          </a:ln>
        </p:spPr>
      </p:pic>
      <p:pic>
        <p:nvPicPr>
          <p:cNvPr id="206" name="Google Shape;206;p9" descr="A close up of a logo&#10;&#10;AI-generated content may be incorrect."/>
          <p:cNvPicPr preferRelativeResize="0"/>
          <p:nvPr/>
        </p:nvPicPr>
        <p:blipFill rotWithShape="1">
          <a:blip r:embed="rId4">
            <a:alphaModFix/>
          </a:blip>
          <a:srcRect/>
          <a:stretch/>
        </p:blipFill>
        <p:spPr>
          <a:xfrm>
            <a:off x="6987320" y="3565706"/>
            <a:ext cx="3168312" cy="1541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2F9B56-41B0-5634-F667-7A6700545A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noProof="0" smtClean="0"/>
              <a:t>11</a:t>
            </a:fld>
            <a:endParaRPr lang="en-US" noProof="0" dirty="0"/>
          </a:p>
        </p:txBody>
      </p:sp>
      <p:sp>
        <p:nvSpPr>
          <p:cNvPr id="4" name="Google Shape;318;p16">
            <a:extLst>
              <a:ext uri="{FF2B5EF4-FFF2-40B4-BE49-F238E27FC236}">
                <a16:creationId xmlns:a16="http://schemas.microsoft.com/office/drawing/2014/main" id="{5FEF037B-9ECF-DB49-28B3-FC2CEF455B08}"/>
              </a:ext>
            </a:extLst>
          </p:cNvPr>
          <p:cNvSpPr/>
          <p:nvPr/>
        </p:nvSpPr>
        <p:spPr>
          <a:xfrm>
            <a:off x="613539" y="3790272"/>
            <a:ext cx="4493177" cy="1798849"/>
          </a:xfrm>
          <a:prstGeom prst="roundRect">
            <a:avLst>
              <a:gd name="adj" fmla="val 16667"/>
            </a:avLst>
          </a:prstGeom>
          <a:solidFill>
            <a:srgbClr val="005862"/>
          </a:solidFill>
          <a:ln w="12700" cap="flat" cmpd="sng">
            <a:solidFill>
              <a:srgbClr val="0040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lt1"/>
              </a:solidFill>
              <a:latin typeface="Albert Sans"/>
              <a:ea typeface="Albert Sans"/>
              <a:cs typeface="Albert Sans"/>
              <a:sym typeface="Albert Sans"/>
            </a:endParaRPr>
          </a:p>
        </p:txBody>
      </p:sp>
      <p:sp>
        <p:nvSpPr>
          <p:cNvPr id="5" name="Google Shape;315;p16">
            <a:extLst>
              <a:ext uri="{FF2B5EF4-FFF2-40B4-BE49-F238E27FC236}">
                <a16:creationId xmlns:a16="http://schemas.microsoft.com/office/drawing/2014/main" id="{D407C009-D35A-B26B-CFBB-0A8FC56E2021}"/>
              </a:ext>
            </a:extLst>
          </p:cNvPr>
          <p:cNvSpPr txBox="1">
            <a:spLocks noGrp="1"/>
          </p:cNvSpPr>
          <p:nvPr>
            <p:ph type="title"/>
          </p:nvPr>
        </p:nvSpPr>
        <p:spPr>
          <a:xfrm>
            <a:off x="1392195" y="221791"/>
            <a:ext cx="9300519" cy="64841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lbert Sans Medium"/>
              <a:buNone/>
            </a:pPr>
            <a:r>
              <a:rPr lang="en-US" noProof="0" dirty="0">
                <a:latin typeface="Albert Sans Medium"/>
                <a:ea typeface="Albert Sans Medium"/>
                <a:cs typeface="Albert Sans Medium"/>
                <a:sym typeface="Albert Sans Medium"/>
              </a:rPr>
              <a:t>Cost to Participate: Residential </a:t>
            </a:r>
            <a:endParaRPr lang="en-US" noProof="0" dirty="0"/>
          </a:p>
        </p:txBody>
      </p:sp>
      <p:sp>
        <p:nvSpPr>
          <p:cNvPr id="6" name="Google Shape;316;p16">
            <a:extLst>
              <a:ext uri="{FF2B5EF4-FFF2-40B4-BE49-F238E27FC236}">
                <a16:creationId xmlns:a16="http://schemas.microsoft.com/office/drawing/2014/main" id="{801D1B6E-AB05-9726-F86E-036CE09B81B7}"/>
              </a:ext>
            </a:extLst>
          </p:cNvPr>
          <p:cNvSpPr/>
          <p:nvPr/>
        </p:nvSpPr>
        <p:spPr>
          <a:xfrm>
            <a:off x="685800" y="1496992"/>
            <a:ext cx="4493177" cy="725214"/>
          </a:xfrm>
          <a:prstGeom prst="roundRect">
            <a:avLst>
              <a:gd name="adj" fmla="val 16667"/>
            </a:avLst>
          </a:prstGeom>
          <a:solidFill>
            <a:srgbClr val="005862"/>
          </a:solidFill>
          <a:ln w="12700" cap="flat" cmpd="sng">
            <a:solidFill>
              <a:srgbClr val="0040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lt1"/>
              </a:solidFill>
              <a:latin typeface="Albert Sans"/>
              <a:ea typeface="Albert Sans"/>
              <a:cs typeface="Albert Sans"/>
              <a:sym typeface="Albert Sans"/>
            </a:endParaRPr>
          </a:p>
        </p:txBody>
      </p:sp>
      <p:sp>
        <p:nvSpPr>
          <p:cNvPr id="7" name="Google Shape;317;p16">
            <a:extLst>
              <a:ext uri="{FF2B5EF4-FFF2-40B4-BE49-F238E27FC236}">
                <a16:creationId xmlns:a16="http://schemas.microsoft.com/office/drawing/2014/main" id="{63F76C81-EA23-C1EF-6966-2A633B820576}"/>
              </a:ext>
            </a:extLst>
          </p:cNvPr>
          <p:cNvSpPr txBox="1"/>
          <p:nvPr/>
        </p:nvSpPr>
        <p:spPr>
          <a:xfrm>
            <a:off x="887987" y="1684210"/>
            <a:ext cx="3972908" cy="369332"/>
          </a:xfrm>
          <a:prstGeom prst="rect">
            <a:avLst/>
          </a:prstGeom>
          <a:solidFill>
            <a:srgbClr val="00586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noProof="0" dirty="0">
                <a:solidFill>
                  <a:schemeClr val="lt1"/>
                </a:solidFill>
                <a:latin typeface="Albert Sans"/>
                <a:ea typeface="Albert Sans"/>
                <a:cs typeface="Albert Sans"/>
                <a:sym typeface="Albert Sans"/>
              </a:rPr>
              <a:t>One-time setup fee: </a:t>
            </a:r>
            <a:r>
              <a:rPr lang="en-US" sz="1800" b="1" i="0" u="none" strike="noStrike" cap="none" noProof="0" dirty="0">
                <a:solidFill>
                  <a:schemeClr val="lt1"/>
                </a:solidFill>
                <a:latin typeface="Albert Sans"/>
                <a:ea typeface="Albert Sans"/>
                <a:cs typeface="Albert Sans"/>
                <a:sym typeface="Albert Sans"/>
              </a:rPr>
              <a:t>$50*</a:t>
            </a:r>
          </a:p>
        </p:txBody>
      </p:sp>
      <p:sp>
        <p:nvSpPr>
          <p:cNvPr id="8" name="Google Shape;318;p16">
            <a:extLst>
              <a:ext uri="{FF2B5EF4-FFF2-40B4-BE49-F238E27FC236}">
                <a16:creationId xmlns:a16="http://schemas.microsoft.com/office/drawing/2014/main" id="{F8C4A897-F623-30A8-5F91-899D76EDE5C1}"/>
              </a:ext>
            </a:extLst>
          </p:cNvPr>
          <p:cNvSpPr/>
          <p:nvPr/>
        </p:nvSpPr>
        <p:spPr>
          <a:xfrm>
            <a:off x="685800" y="2573658"/>
            <a:ext cx="4493177" cy="725214"/>
          </a:xfrm>
          <a:prstGeom prst="roundRect">
            <a:avLst>
              <a:gd name="adj" fmla="val 16667"/>
            </a:avLst>
          </a:prstGeom>
          <a:solidFill>
            <a:srgbClr val="005862"/>
          </a:solidFill>
          <a:ln w="12700" cap="flat" cmpd="sng">
            <a:solidFill>
              <a:srgbClr val="0040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lt1"/>
              </a:solidFill>
              <a:latin typeface="Albert Sans"/>
              <a:ea typeface="Albert Sans"/>
              <a:cs typeface="Albert Sans"/>
              <a:sym typeface="Albert Sans"/>
            </a:endParaRPr>
          </a:p>
        </p:txBody>
      </p:sp>
      <p:sp>
        <p:nvSpPr>
          <p:cNvPr id="9" name="Google Shape;319;p16">
            <a:extLst>
              <a:ext uri="{FF2B5EF4-FFF2-40B4-BE49-F238E27FC236}">
                <a16:creationId xmlns:a16="http://schemas.microsoft.com/office/drawing/2014/main" id="{DDA02DC6-0954-2955-0B82-13CCABA32044}"/>
              </a:ext>
            </a:extLst>
          </p:cNvPr>
          <p:cNvSpPr txBox="1"/>
          <p:nvPr/>
        </p:nvSpPr>
        <p:spPr>
          <a:xfrm>
            <a:off x="830321" y="2751599"/>
            <a:ext cx="4348655" cy="369332"/>
          </a:xfrm>
          <a:prstGeom prst="rect">
            <a:avLst/>
          </a:prstGeom>
          <a:solidFill>
            <a:srgbClr val="00586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noProof="0" dirty="0">
                <a:solidFill>
                  <a:schemeClr val="lt1"/>
                </a:solidFill>
                <a:latin typeface="Albert Sans"/>
                <a:ea typeface="Albert Sans"/>
                <a:cs typeface="Albert Sans"/>
                <a:sym typeface="Albert Sans"/>
              </a:rPr>
              <a:t>Origination fee per closed loan: </a:t>
            </a:r>
            <a:r>
              <a:rPr lang="en-US" sz="1800" b="1" i="0" u="none" strike="noStrike" cap="none" noProof="0" dirty="0">
                <a:solidFill>
                  <a:schemeClr val="lt1"/>
                </a:solidFill>
                <a:latin typeface="Albert Sans"/>
                <a:ea typeface="Albert Sans"/>
                <a:cs typeface="Albert Sans"/>
                <a:sym typeface="Albert Sans"/>
              </a:rPr>
              <a:t>2.49%*</a:t>
            </a:r>
          </a:p>
        </p:txBody>
      </p:sp>
      <p:pic>
        <p:nvPicPr>
          <p:cNvPr id="10" name="Google Shape;320;p16" descr="A person and person standing in a room with pipes and pipes&#10;&#10;Description automatically generated">
            <a:extLst>
              <a:ext uri="{FF2B5EF4-FFF2-40B4-BE49-F238E27FC236}">
                <a16:creationId xmlns:a16="http://schemas.microsoft.com/office/drawing/2014/main" id="{3FBF0A93-A328-7D5B-8B8C-124CF55DDE31}"/>
              </a:ext>
            </a:extLst>
          </p:cNvPr>
          <p:cNvPicPr preferRelativeResize="0"/>
          <p:nvPr/>
        </p:nvPicPr>
        <p:blipFill rotWithShape="1">
          <a:blip r:embed="rId2">
            <a:alphaModFix/>
          </a:blip>
          <a:srcRect l="-2592" r="16586"/>
          <a:stretch/>
        </p:blipFill>
        <p:spPr>
          <a:xfrm>
            <a:off x="5472363" y="1239953"/>
            <a:ext cx="6308558" cy="4889988"/>
          </a:xfrm>
          <a:prstGeom prst="rect">
            <a:avLst/>
          </a:prstGeom>
          <a:noFill/>
          <a:ln>
            <a:noFill/>
          </a:ln>
        </p:spPr>
      </p:pic>
      <p:sp>
        <p:nvSpPr>
          <p:cNvPr id="11" name="Google Shape;321;p16">
            <a:extLst>
              <a:ext uri="{FF2B5EF4-FFF2-40B4-BE49-F238E27FC236}">
                <a16:creationId xmlns:a16="http://schemas.microsoft.com/office/drawing/2014/main" id="{7D811B0C-2C86-161C-D27D-3BCBD61BC48F}"/>
              </a:ext>
            </a:extLst>
          </p:cNvPr>
          <p:cNvSpPr txBox="1"/>
          <p:nvPr/>
        </p:nvSpPr>
        <p:spPr>
          <a:xfrm>
            <a:off x="3758087" y="3388714"/>
            <a:ext cx="142088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noProof="0" dirty="0">
                <a:solidFill>
                  <a:schemeClr val="dk1"/>
                </a:solidFill>
                <a:latin typeface="Albert Sans"/>
                <a:ea typeface="Albert Sans"/>
                <a:cs typeface="Albert Sans"/>
                <a:sym typeface="Albert Sans"/>
              </a:rPr>
              <a:t>*subject to change</a:t>
            </a:r>
            <a:endParaRPr lang="en-US" sz="1400" b="0" i="0" u="none" strike="noStrike" cap="none" noProof="0" dirty="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26D8CB6D-1CB3-58CE-89CB-1071FD692224}"/>
              </a:ext>
            </a:extLst>
          </p:cNvPr>
          <p:cNvSpPr txBox="1"/>
          <p:nvPr/>
        </p:nvSpPr>
        <p:spPr>
          <a:xfrm>
            <a:off x="685800" y="3914458"/>
            <a:ext cx="4276395" cy="1446550"/>
          </a:xfrm>
          <a:prstGeom prst="rect">
            <a:avLst/>
          </a:prstGeom>
          <a:noFill/>
        </p:spPr>
        <p:txBody>
          <a:bodyPr wrap="square" rtlCol="0">
            <a:spAutoFit/>
          </a:bodyPr>
          <a:lstStyle/>
          <a:p>
            <a:pPr algn="ctr">
              <a:spcBef>
                <a:spcPts val="600"/>
              </a:spcBef>
              <a:spcAft>
                <a:spcPts val="600"/>
              </a:spcAft>
            </a:pPr>
            <a:r>
              <a:rPr lang="en-US" noProof="0" dirty="0">
                <a:solidFill>
                  <a:schemeClr val="bg1"/>
                </a:solidFill>
              </a:rPr>
              <a:t>Apply to become an approved </a:t>
            </a:r>
          </a:p>
          <a:p>
            <a:pPr algn="ctr">
              <a:spcBef>
                <a:spcPts val="600"/>
              </a:spcBef>
              <a:spcAft>
                <a:spcPts val="600"/>
              </a:spcAft>
            </a:pPr>
            <a:r>
              <a:rPr lang="en-US" noProof="0" dirty="0">
                <a:solidFill>
                  <a:schemeClr val="bg1"/>
                </a:solidFill>
              </a:rPr>
              <a:t>residential contractor </a:t>
            </a:r>
          </a:p>
          <a:p>
            <a:pPr algn="ctr">
              <a:spcBef>
                <a:spcPts val="600"/>
              </a:spcBef>
              <a:spcAft>
                <a:spcPts val="600"/>
              </a:spcAft>
            </a:pPr>
            <a:endParaRPr lang="en-US" sz="1200" b="1" noProof="0" dirty="0">
              <a:solidFill>
                <a:schemeClr val="bg1"/>
              </a:solidFill>
            </a:endParaRPr>
          </a:p>
          <a:p>
            <a:pPr algn="ctr">
              <a:spcBef>
                <a:spcPts val="600"/>
              </a:spcBef>
              <a:spcAft>
                <a:spcPts val="600"/>
              </a:spcAft>
            </a:pPr>
            <a:r>
              <a:rPr lang="en-US" sz="1000" b="1" noProof="0" dirty="0">
                <a:solidFill>
                  <a:schemeClr val="bg1"/>
                </a:solidFill>
              </a:rPr>
              <a:t>Get started: </a:t>
            </a:r>
            <a:r>
              <a:rPr lang="en-US" sz="1000" b="1" noProof="0" dirty="0">
                <a:solidFill>
                  <a:srgbClr val="00B0F0"/>
                </a:solidFill>
                <a:hlinkClick r:id="rId3">
                  <a:extLst>
                    <a:ext uri="{A12FA001-AC4F-418D-AE19-62706E023703}">
                      <ahyp:hlinkClr xmlns:ahyp="http://schemas.microsoft.com/office/drawing/2018/hyperlinkcolor" val="tx"/>
                    </a:ext>
                  </a:extLst>
                </a:hlinkClick>
              </a:rPr>
              <a:t>https://indiana.ngenfinance.org/registration/profile</a:t>
            </a:r>
            <a:endParaRPr lang="en-US" sz="1000" b="1" noProof="0" dirty="0">
              <a:solidFill>
                <a:srgbClr val="00B0F0"/>
              </a:solidFill>
            </a:endParaRPr>
          </a:p>
        </p:txBody>
      </p:sp>
    </p:spTree>
    <p:extLst>
      <p:ext uri="{BB962C8B-B14F-4D97-AF65-F5344CB8AC3E}">
        <p14:creationId xmlns:p14="http://schemas.microsoft.com/office/powerpoint/2010/main" val="2253516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53876-B62B-3D07-F785-DED03E9D45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7BE10C-FA22-207B-2FC8-3496CE163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noProof="0" smtClean="0"/>
              <a:t>12</a:t>
            </a:fld>
            <a:endParaRPr lang="en-US" noProof="0" dirty="0"/>
          </a:p>
        </p:txBody>
      </p:sp>
      <p:sp>
        <p:nvSpPr>
          <p:cNvPr id="2" name="Title 1">
            <a:extLst>
              <a:ext uri="{FF2B5EF4-FFF2-40B4-BE49-F238E27FC236}">
                <a16:creationId xmlns:a16="http://schemas.microsoft.com/office/drawing/2014/main" id="{83FC2CB9-4361-27BE-A0E8-8BB8A6147C81}"/>
              </a:ext>
            </a:extLst>
          </p:cNvPr>
          <p:cNvSpPr>
            <a:spLocks noGrp="1"/>
          </p:cNvSpPr>
          <p:nvPr>
            <p:ph type="title"/>
          </p:nvPr>
        </p:nvSpPr>
        <p:spPr>
          <a:xfrm>
            <a:off x="838200" y="3102132"/>
            <a:ext cx="10515600" cy="1325563"/>
          </a:xfrm>
        </p:spPr>
        <p:txBody>
          <a:bodyPr>
            <a:normAutofit/>
          </a:bodyPr>
          <a:lstStyle/>
          <a:p>
            <a:pPr algn="ctr"/>
            <a:r>
              <a:rPr lang="en-US" sz="7200" noProof="0" dirty="0"/>
              <a:t>Commercial Financing</a:t>
            </a:r>
          </a:p>
        </p:txBody>
      </p:sp>
      <p:pic>
        <p:nvPicPr>
          <p:cNvPr id="3" name="Google Shape;143;p2" descr="A black background with blue text&#10;&#10;Description automatically generated">
            <a:extLst>
              <a:ext uri="{FF2B5EF4-FFF2-40B4-BE49-F238E27FC236}">
                <a16:creationId xmlns:a16="http://schemas.microsoft.com/office/drawing/2014/main" id="{1FE5B517-2F7A-1D08-47DD-DF9B97FE91C3}"/>
              </a:ext>
            </a:extLst>
          </p:cNvPr>
          <p:cNvPicPr preferRelativeResize="0"/>
          <p:nvPr/>
        </p:nvPicPr>
        <p:blipFill rotWithShape="1">
          <a:blip r:embed="rId2">
            <a:alphaModFix/>
          </a:blip>
          <a:srcRect/>
          <a:stretch/>
        </p:blipFill>
        <p:spPr>
          <a:xfrm>
            <a:off x="2808998" y="451249"/>
            <a:ext cx="6310393" cy="1855345"/>
          </a:xfrm>
          <a:prstGeom prst="rect">
            <a:avLst/>
          </a:prstGeom>
          <a:noFill/>
          <a:ln>
            <a:noFill/>
          </a:ln>
        </p:spPr>
      </p:pic>
    </p:spTree>
    <p:extLst>
      <p:ext uri="{BB962C8B-B14F-4D97-AF65-F5344CB8AC3E}">
        <p14:creationId xmlns:p14="http://schemas.microsoft.com/office/powerpoint/2010/main" val="236820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6B0D64-DA60-DDFC-57D4-900691011008}"/>
              </a:ext>
            </a:extLst>
          </p:cNvPr>
          <p:cNvSpPr>
            <a:spLocks noGrp="1"/>
          </p:cNvSpPr>
          <p:nvPr>
            <p:ph type="sldNum" sz="quarter" idx="10"/>
          </p:nvPr>
        </p:nvSpPr>
        <p:spPr/>
        <p:txBody>
          <a:bodyPr/>
          <a:lstStyle/>
          <a:p>
            <a:fld id="{BA7E59CA-0DAF-4AA6-8A94-E2A0EB04C151}" type="slidenum">
              <a:rPr lang="en-US" noProof="0" smtClean="0"/>
              <a:pPr/>
              <a:t>13</a:t>
            </a:fld>
            <a:endParaRPr lang="en-US" noProof="0" dirty="0"/>
          </a:p>
        </p:txBody>
      </p:sp>
      <p:graphicFrame>
        <p:nvGraphicFramePr>
          <p:cNvPr id="5" name="Table 4">
            <a:extLst>
              <a:ext uri="{FF2B5EF4-FFF2-40B4-BE49-F238E27FC236}">
                <a16:creationId xmlns:a16="http://schemas.microsoft.com/office/drawing/2014/main" id="{B68E08CB-3640-D7AE-7135-4D40B0BC87DE}"/>
              </a:ext>
            </a:extLst>
          </p:cNvPr>
          <p:cNvGraphicFramePr>
            <a:graphicFrameLocks noGrp="1"/>
          </p:cNvGraphicFramePr>
          <p:nvPr>
            <p:extLst>
              <p:ext uri="{D42A27DB-BD31-4B8C-83A1-F6EECF244321}">
                <p14:modId xmlns:p14="http://schemas.microsoft.com/office/powerpoint/2010/main" val="840390519"/>
              </p:ext>
            </p:extLst>
          </p:nvPr>
        </p:nvGraphicFramePr>
        <p:xfrm>
          <a:off x="838200" y="1539288"/>
          <a:ext cx="10134600" cy="2872205"/>
        </p:xfrm>
        <a:graphic>
          <a:graphicData uri="http://schemas.openxmlformats.org/drawingml/2006/table">
            <a:tbl>
              <a:tblPr firstRow="1" bandRow="1">
                <a:tableStyleId>{2D5ABB26-0587-4C30-8999-92F81FD0307C}</a:tableStyleId>
              </a:tblPr>
              <a:tblGrid>
                <a:gridCol w="1378009">
                  <a:extLst>
                    <a:ext uri="{9D8B030D-6E8A-4147-A177-3AD203B41FA5}">
                      <a16:colId xmlns:a16="http://schemas.microsoft.com/office/drawing/2014/main" val="2878046548"/>
                    </a:ext>
                  </a:extLst>
                </a:gridCol>
                <a:gridCol w="8756591">
                  <a:extLst>
                    <a:ext uri="{9D8B030D-6E8A-4147-A177-3AD203B41FA5}">
                      <a16:colId xmlns:a16="http://schemas.microsoft.com/office/drawing/2014/main" val="3543362107"/>
                    </a:ext>
                  </a:extLst>
                </a:gridCol>
              </a:tblGrid>
              <a:tr h="484447">
                <a:tc gridSpan="2">
                  <a:txBody>
                    <a:bodyPr/>
                    <a:lstStyle/>
                    <a:p>
                      <a:pPr marL="466725" lvl="0" indent="-457200" algn="l">
                        <a:tabLst/>
                      </a:pPr>
                      <a:r>
                        <a:rPr lang="en-US" sz="2400" b="0" i="0" noProof="0" dirty="0">
                          <a:solidFill>
                            <a:schemeClr val="accent1"/>
                          </a:solidFill>
                          <a:latin typeface="+mj-lt"/>
                          <a:cs typeface="Assistant" pitchFamily="2" charset="-79"/>
                        </a:rPr>
                        <a:t>Basic Terms</a:t>
                      </a:r>
                      <a:endParaRPr lang="en-US" sz="3200" b="0" i="0" noProof="0" dirty="0">
                        <a:solidFill>
                          <a:schemeClr val="accent1"/>
                        </a:solidFill>
                        <a:latin typeface="+mj-lt"/>
                        <a:cs typeface="Assistant" pitchFamily="2" charset="-79"/>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a:noFill/>
                    </a:lnL>
                  </a:tcPr>
                </a:tc>
                <a:extLst>
                  <a:ext uri="{0D108BD9-81ED-4DB2-BD59-A6C34878D82A}">
                    <a16:rowId xmlns:a16="http://schemas.microsoft.com/office/drawing/2014/main" val="3086244030"/>
                  </a:ext>
                </a:extLst>
              </a:tr>
              <a:tr h="394106">
                <a:tc>
                  <a:txBody>
                    <a:bodyPr/>
                    <a:lstStyle/>
                    <a:p>
                      <a:pPr>
                        <a:spcAft>
                          <a:spcPts val="200"/>
                        </a:spcAft>
                      </a:pPr>
                      <a:r>
                        <a:rPr lang="en-US" sz="1600" b="1" noProof="0" dirty="0">
                          <a:solidFill>
                            <a:schemeClr val="accent1"/>
                          </a:solidFill>
                          <a:latin typeface="+mn-lt"/>
                          <a:cs typeface="Assistant" pitchFamily="2" charset="-79"/>
                        </a:rPr>
                        <a:t>Rate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200"/>
                        </a:spcAft>
                      </a:pPr>
                      <a:r>
                        <a:rPr lang="en-US" sz="1600" b="1" noProof="0" dirty="0">
                          <a:solidFill>
                            <a:schemeClr val="accent5">
                              <a:lumMod val="50000"/>
                            </a:schemeClr>
                          </a:solidFill>
                          <a:latin typeface="+mn-lt"/>
                          <a:cs typeface="Assistant" pitchFamily="2" charset="-79"/>
                        </a:rPr>
                        <a:t>5.99%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557741"/>
                  </a:ext>
                </a:extLst>
              </a:tr>
              <a:tr h="412786">
                <a:tc>
                  <a:txBody>
                    <a:bodyPr/>
                    <a:lstStyle/>
                    <a:p>
                      <a:pPr>
                        <a:spcAft>
                          <a:spcPts val="200"/>
                        </a:spcAft>
                      </a:pPr>
                      <a:r>
                        <a:rPr lang="en-US" sz="1600" b="1" noProof="0" dirty="0">
                          <a:solidFill>
                            <a:schemeClr val="accent1"/>
                          </a:solidFill>
                          <a:latin typeface="+mn-lt"/>
                          <a:cs typeface="Assistant" pitchFamily="2" charset="-79"/>
                        </a:rPr>
                        <a:t>Repayment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7724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accent5">
                              <a:lumMod val="50000"/>
                            </a:schemeClr>
                          </a:solidFill>
                          <a:effectLst/>
                          <a:uLnTx/>
                          <a:uFillTx/>
                          <a:latin typeface="+mn-lt"/>
                          <a:ea typeface="+mn-ea"/>
                          <a:cs typeface="Assistant" pitchFamily="2" charset="-79"/>
                        </a:rPr>
                        <a:t>1 – 10-year terms </a:t>
                      </a:r>
                      <a:r>
                        <a:rPr kumimoji="0" lang="en-US" sz="1600" b="0" i="0" u="none" strike="noStrike" kern="1200" cap="none" spc="0" normalizeH="0" baseline="0" noProof="0" dirty="0">
                          <a:ln>
                            <a:noFill/>
                          </a:ln>
                          <a:solidFill>
                            <a:schemeClr val="accent5">
                              <a:lumMod val="50000"/>
                            </a:schemeClr>
                          </a:solidFill>
                          <a:effectLst/>
                          <a:uLnTx/>
                          <a:uFillTx/>
                          <a:latin typeface="+mn-lt"/>
                          <a:ea typeface="+mn-ea"/>
                          <a:cs typeface="Assistant" pitchFamily="2" charset="-79"/>
                        </a:rPr>
                        <a:t>available </a:t>
                      </a:r>
                      <a:endParaRPr lang="en-US" sz="1600" noProof="0" dirty="0">
                        <a:solidFill>
                          <a:schemeClr val="accent5">
                            <a:lumMod val="50000"/>
                          </a:schemeClr>
                        </a:solidFill>
                        <a:latin typeface="+mn-lt"/>
                        <a:cs typeface="Assistant" pitchFamily="2" charset="-79"/>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3999432"/>
                  </a:ext>
                </a:extLst>
              </a:tr>
              <a:tr h="858025">
                <a:tc>
                  <a:txBody>
                    <a:bodyPr/>
                    <a:lstStyle/>
                    <a:p>
                      <a:pPr marL="0" marR="0" indent="0" algn="l" defTabSz="914400" rtl="0" eaLnBrk="1" fontAlgn="auto" latinLnBrk="0" hangingPunct="1">
                        <a:lnSpc>
                          <a:spcPct val="100000"/>
                        </a:lnSpc>
                        <a:spcBef>
                          <a:spcPts val="0"/>
                        </a:spcBef>
                        <a:spcAft>
                          <a:spcPts val="200"/>
                        </a:spcAft>
                        <a:buClrTx/>
                        <a:buSzTx/>
                        <a:buFontTx/>
                        <a:buNone/>
                        <a:tabLst/>
                        <a:defRPr/>
                      </a:pPr>
                      <a:r>
                        <a:rPr lang="en-US" sz="1600" b="1" noProof="0" dirty="0">
                          <a:solidFill>
                            <a:schemeClr val="accent1"/>
                          </a:solidFill>
                          <a:latin typeface="+mn-lt"/>
                          <a:cs typeface="Assistant" pitchFamily="2" charset="-79"/>
                        </a:rPr>
                        <a:t>Amount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888" marR="0" lvl="0" indent="-115888" algn="l" defTabSz="77724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noProof="0" dirty="0">
                          <a:solidFill>
                            <a:schemeClr val="accent5">
                              <a:lumMod val="50000"/>
                            </a:schemeClr>
                          </a:solidFill>
                          <a:latin typeface="+mn-lt"/>
                          <a:cs typeface="Assistant" pitchFamily="2" charset="-79"/>
                        </a:rPr>
                        <a:t>$2,000 minimum </a:t>
                      </a:r>
                      <a:endParaRPr lang="en-US" sz="1600" b="0" noProof="0" dirty="0">
                        <a:solidFill>
                          <a:schemeClr val="accent5">
                            <a:lumMod val="50000"/>
                          </a:schemeClr>
                        </a:solidFill>
                        <a:latin typeface="+mn-lt"/>
                        <a:cs typeface="Assistant" pitchFamily="2" charset="-79"/>
                      </a:endParaRPr>
                    </a:p>
                    <a:p>
                      <a:pPr marL="115888" marR="0" lvl="0" indent="-115888" algn="l" defTabSz="77724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noProof="0" dirty="0">
                          <a:solidFill>
                            <a:schemeClr val="accent5">
                              <a:lumMod val="50000"/>
                            </a:schemeClr>
                          </a:solidFill>
                          <a:latin typeface="+mn-lt"/>
                          <a:cs typeface="Assistant" pitchFamily="2" charset="-79"/>
                        </a:rPr>
                        <a:t>$150,000 maximum at 5.99%, </a:t>
                      </a:r>
                      <a:r>
                        <a:rPr lang="en-US" sz="1600" b="0" noProof="0" dirty="0">
                          <a:solidFill>
                            <a:schemeClr val="accent5">
                              <a:lumMod val="50000"/>
                            </a:schemeClr>
                          </a:solidFill>
                          <a:latin typeface="+mn-lt"/>
                          <a:cs typeface="Assistant" pitchFamily="2" charset="-79"/>
                        </a:rPr>
                        <a:t>projects above max can be financed at a below market interest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7214942"/>
                  </a:ext>
                </a:extLst>
              </a:tr>
              <a:tr h="722841">
                <a:tc>
                  <a:txBody>
                    <a:bodyPr/>
                    <a:lstStyle/>
                    <a:p>
                      <a:pPr>
                        <a:spcAft>
                          <a:spcPts val="200"/>
                        </a:spcAft>
                      </a:pPr>
                      <a:r>
                        <a:rPr lang="en-US" sz="1600" b="1" noProof="0" dirty="0">
                          <a:solidFill>
                            <a:schemeClr val="accent1"/>
                          </a:solidFill>
                          <a:latin typeface="+mn-lt"/>
                          <a:cs typeface="Assistant" pitchFamily="2" charset="-79"/>
                        </a:rPr>
                        <a:t>Eligible Borrowers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7724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0" noProof="0" dirty="0">
                          <a:solidFill>
                            <a:schemeClr val="accent5">
                              <a:lumMod val="50000"/>
                            </a:schemeClr>
                          </a:solidFill>
                          <a:latin typeface="+mn-lt"/>
                          <a:cs typeface="Assistant" pitchFamily="2" charset="-79"/>
                        </a:rPr>
                        <a:t>Any commercial business, non-profit, multifamily, or government property in Indiana</a:t>
                      </a:r>
                      <a:endParaRPr lang="en-US" sz="1600" b="0" noProof="0" dirty="0">
                        <a:solidFill>
                          <a:schemeClr val="accent5">
                            <a:lumMod val="50000"/>
                          </a:schemeClr>
                        </a:solidFill>
                        <a:highlight>
                          <a:srgbClr val="FFFF00"/>
                        </a:highlight>
                        <a:latin typeface="+mn-lt"/>
                        <a:cs typeface="Assistant" pitchFamily="2" charset="-79"/>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823873"/>
                  </a:ext>
                </a:extLst>
              </a:tr>
            </a:tbl>
          </a:graphicData>
        </a:graphic>
      </p:graphicFrame>
      <p:grpSp>
        <p:nvGrpSpPr>
          <p:cNvPr id="6" name="Group 5">
            <a:extLst>
              <a:ext uri="{FF2B5EF4-FFF2-40B4-BE49-F238E27FC236}">
                <a16:creationId xmlns:a16="http://schemas.microsoft.com/office/drawing/2014/main" id="{C390F1D6-0975-57AF-CACC-097383677439}"/>
              </a:ext>
            </a:extLst>
          </p:cNvPr>
          <p:cNvGrpSpPr/>
          <p:nvPr/>
        </p:nvGrpSpPr>
        <p:grpSpPr>
          <a:xfrm>
            <a:off x="838200" y="4784116"/>
            <a:ext cx="9481459" cy="1306321"/>
            <a:chOff x="445592" y="3904704"/>
            <a:chExt cx="9481459" cy="1306321"/>
          </a:xfrm>
        </p:grpSpPr>
        <p:pic>
          <p:nvPicPr>
            <p:cNvPr id="7" name="Picture 6">
              <a:extLst>
                <a:ext uri="{FF2B5EF4-FFF2-40B4-BE49-F238E27FC236}">
                  <a16:creationId xmlns:a16="http://schemas.microsoft.com/office/drawing/2014/main" id="{3E6975E1-1B89-E4D7-E87C-5EADBFFF0894}"/>
                </a:ext>
              </a:extLst>
            </p:cNvPr>
            <p:cNvPicPr>
              <a:picLocks noChangeAspect="1"/>
            </p:cNvPicPr>
            <p:nvPr/>
          </p:nvPicPr>
          <p:blipFill rotWithShape="1">
            <a:blip r:embed="rId2"/>
            <a:srcRect l="16457" r="19681"/>
            <a:stretch/>
          </p:blipFill>
          <p:spPr>
            <a:xfrm>
              <a:off x="5570978" y="3904704"/>
              <a:ext cx="1250658" cy="1269934"/>
            </a:xfrm>
            <a:prstGeom prst="rect">
              <a:avLst/>
            </a:prstGeom>
          </p:spPr>
        </p:pic>
        <p:sp>
          <p:nvSpPr>
            <p:cNvPr id="8" name="Rectangle 7">
              <a:extLst>
                <a:ext uri="{FF2B5EF4-FFF2-40B4-BE49-F238E27FC236}">
                  <a16:creationId xmlns:a16="http://schemas.microsoft.com/office/drawing/2014/main" id="{EA92C379-8A4F-F1D8-3438-AFD5D0F0596B}"/>
                </a:ext>
              </a:extLst>
            </p:cNvPr>
            <p:cNvSpPr/>
            <p:nvPr/>
          </p:nvSpPr>
          <p:spPr>
            <a:xfrm>
              <a:off x="6819773" y="4345590"/>
              <a:ext cx="3107278" cy="646331"/>
            </a:xfrm>
            <a:prstGeom prst="rect">
              <a:avLst/>
            </a:prstGeom>
          </p:spPr>
          <p:txBody>
            <a:bodyPr wrap="square">
              <a:spAutoFit/>
            </a:bodyPr>
            <a:lstStyle/>
            <a:p>
              <a:pPr marL="14287">
                <a:spcAft>
                  <a:spcPts val="1200"/>
                </a:spcAft>
              </a:pPr>
              <a:r>
                <a:rPr lang="en-US" sz="1200" noProof="0" dirty="0">
                  <a:solidFill>
                    <a:srgbClr val="595959"/>
                  </a:solidFill>
                  <a:latin typeface="Assistant" pitchFamily="2" charset="-79"/>
                  <a:cs typeface="Assistant" pitchFamily="2" charset="-79"/>
                </a:rPr>
                <a:t>IEIF &amp; NEIF provides expert sales support to close deals. We ensure the finance process runs quickly, efficiently, and effectively.</a:t>
              </a:r>
            </a:p>
          </p:txBody>
        </p:sp>
        <p:sp>
          <p:nvSpPr>
            <p:cNvPr id="9" name="Rectangle 8">
              <a:extLst>
                <a:ext uri="{FF2B5EF4-FFF2-40B4-BE49-F238E27FC236}">
                  <a16:creationId xmlns:a16="http://schemas.microsoft.com/office/drawing/2014/main" id="{969DA131-0CD3-CA0E-011F-1D22FE42CD66}"/>
                </a:ext>
              </a:extLst>
            </p:cNvPr>
            <p:cNvSpPr/>
            <p:nvPr/>
          </p:nvSpPr>
          <p:spPr>
            <a:xfrm>
              <a:off x="6819773" y="3928030"/>
              <a:ext cx="2796780" cy="313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288">
                <a:spcAft>
                  <a:spcPts val="1200"/>
                </a:spcAft>
              </a:pPr>
              <a:r>
                <a:rPr lang="en-US" sz="2000" b="1" noProof="0" dirty="0">
                  <a:solidFill>
                    <a:srgbClr val="061F5A"/>
                  </a:solidFill>
                  <a:latin typeface="Assistant" pitchFamily="2" charset="-79"/>
                  <a:cs typeface="Assistant" pitchFamily="2" charset="-79"/>
                </a:rPr>
                <a:t>Sales Support</a:t>
              </a:r>
              <a:endParaRPr lang="en-US" sz="2000" noProof="0" dirty="0">
                <a:solidFill>
                  <a:srgbClr val="061F5A"/>
                </a:solidFill>
                <a:latin typeface="Assistant" pitchFamily="2" charset="-79"/>
                <a:cs typeface="Assistant" pitchFamily="2" charset="-79"/>
              </a:endParaRPr>
            </a:p>
          </p:txBody>
        </p:sp>
        <p:sp>
          <p:nvSpPr>
            <p:cNvPr id="10" name="Rectangle 9">
              <a:extLst>
                <a:ext uri="{FF2B5EF4-FFF2-40B4-BE49-F238E27FC236}">
                  <a16:creationId xmlns:a16="http://schemas.microsoft.com/office/drawing/2014/main" id="{37D072C8-1435-9A8A-4855-F0AF9D563262}"/>
                </a:ext>
              </a:extLst>
            </p:cNvPr>
            <p:cNvSpPr/>
            <p:nvPr/>
          </p:nvSpPr>
          <p:spPr>
            <a:xfrm>
              <a:off x="1958556" y="4337168"/>
              <a:ext cx="3161361" cy="646331"/>
            </a:xfrm>
            <a:prstGeom prst="rect">
              <a:avLst/>
            </a:prstGeom>
          </p:spPr>
          <p:txBody>
            <a:bodyPr wrap="square">
              <a:spAutoFit/>
            </a:bodyPr>
            <a:lstStyle/>
            <a:p>
              <a:r>
                <a:rPr lang="en-US" sz="1200" noProof="0" dirty="0">
                  <a:solidFill>
                    <a:srgbClr val="595959"/>
                  </a:solidFill>
                  <a:latin typeface="Assistant" pitchFamily="2" charset="-79"/>
                  <a:cs typeface="Assistant" pitchFamily="2" charset="-79"/>
                </a:rPr>
                <a:t>NEIF’s easy-to-use financing tools deliver simple, transparent, and fast financing options, on-demand reporting, and more. </a:t>
              </a:r>
            </a:p>
          </p:txBody>
        </p:sp>
        <p:sp>
          <p:nvSpPr>
            <p:cNvPr id="11" name="Rectangle 10">
              <a:extLst>
                <a:ext uri="{FF2B5EF4-FFF2-40B4-BE49-F238E27FC236}">
                  <a16:creationId xmlns:a16="http://schemas.microsoft.com/office/drawing/2014/main" id="{4ED921E7-116F-B5B1-5290-2BCF01010770}"/>
                </a:ext>
              </a:extLst>
            </p:cNvPr>
            <p:cNvSpPr/>
            <p:nvPr/>
          </p:nvSpPr>
          <p:spPr>
            <a:xfrm>
              <a:off x="1949672" y="3953329"/>
              <a:ext cx="2274727" cy="313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288">
                <a:spcAft>
                  <a:spcPts val="1200"/>
                </a:spcAft>
              </a:pPr>
              <a:r>
                <a:rPr lang="en-US" sz="2000" b="1" noProof="0" dirty="0">
                  <a:solidFill>
                    <a:srgbClr val="061F5A"/>
                  </a:solidFill>
                  <a:latin typeface="Assistant" pitchFamily="2" charset="-79"/>
                  <a:cs typeface="Assistant" pitchFamily="2" charset="-79"/>
                </a:rPr>
                <a:t>Online Financing</a:t>
              </a:r>
              <a:endParaRPr lang="en-US" sz="2000" noProof="0" dirty="0">
                <a:solidFill>
                  <a:srgbClr val="061F5A"/>
                </a:solidFill>
                <a:latin typeface="Assistant" pitchFamily="2" charset="-79"/>
                <a:cs typeface="Assistant" pitchFamily="2" charset="-79"/>
              </a:endParaRPr>
            </a:p>
          </p:txBody>
        </p:sp>
        <p:pic>
          <p:nvPicPr>
            <p:cNvPr id="12" name="Graphic 11">
              <a:extLst>
                <a:ext uri="{FF2B5EF4-FFF2-40B4-BE49-F238E27FC236}">
                  <a16:creationId xmlns:a16="http://schemas.microsoft.com/office/drawing/2014/main" id="{CDF741E9-E102-62F6-D5CC-A7DB140060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592" y="3928030"/>
              <a:ext cx="1423759" cy="1282995"/>
            </a:xfrm>
            <a:prstGeom prst="rect">
              <a:avLst/>
            </a:prstGeom>
          </p:spPr>
        </p:pic>
        <p:pic>
          <p:nvPicPr>
            <p:cNvPr id="13" name="Picture 12">
              <a:extLst>
                <a:ext uri="{FF2B5EF4-FFF2-40B4-BE49-F238E27FC236}">
                  <a16:creationId xmlns:a16="http://schemas.microsoft.com/office/drawing/2014/main" id="{64D6B202-D33A-5A91-BFF6-95F533B1C5E1}"/>
                </a:ext>
              </a:extLst>
            </p:cNvPr>
            <p:cNvPicPr>
              <a:picLocks noChangeAspect="1"/>
            </p:cNvPicPr>
            <p:nvPr/>
          </p:nvPicPr>
          <p:blipFill rotWithShape="1">
            <a:blip r:embed="rId5"/>
            <a:srcRect t="3705" b="3253"/>
            <a:stretch/>
          </p:blipFill>
          <p:spPr>
            <a:xfrm>
              <a:off x="537892" y="4127111"/>
              <a:ext cx="1233564" cy="583881"/>
            </a:xfrm>
            <a:prstGeom prst="roundRect">
              <a:avLst>
                <a:gd name="adj" fmla="val 8594"/>
              </a:avLst>
            </a:prstGeom>
            <a:solidFill>
              <a:srgbClr val="FFFFFF">
                <a:shade val="85000"/>
              </a:srgbClr>
            </a:solidFill>
            <a:ln>
              <a:noFill/>
            </a:ln>
            <a:effectLst/>
          </p:spPr>
        </p:pic>
      </p:grpSp>
      <p:sp>
        <p:nvSpPr>
          <p:cNvPr id="15" name="Title 14">
            <a:extLst>
              <a:ext uri="{FF2B5EF4-FFF2-40B4-BE49-F238E27FC236}">
                <a16:creationId xmlns:a16="http://schemas.microsoft.com/office/drawing/2014/main" id="{BB474E4C-86B2-978D-3661-3992CA3CE21C}"/>
              </a:ext>
            </a:extLst>
          </p:cNvPr>
          <p:cNvSpPr>
            <a:spLocks noGrp="1"/>
          </p:cNvSpPr>
          <p:nvPr>
            <p:ph type="title"/>
          </p:nvPr>
        </p:nvSpPr>
        <p:spPr/>
        <p:txBody>
          <a:bodyPr>
            <a:normAutofit/>
          </a:bodyPr>
          <a:lstStyle/>
          <a:p>
            <a:r>
              <a:rPr lang="en-US" noProof="0" dirty="0"/>
              <a:t>IEIF Commercial Financing Program</a:t>
            </a:r>
          </a:p>
        </p:txBody>
      </p:sp>
    </p:spTree>
    <p:extLst>
      <p:ext uri="{BB962C8B-B14F-4D97-AF65-F5344CB8AC3E}">
        <p14:creationId xmlns:p14="http://schemas.microsoft.com/office/powerpoint/2010/main" val="341854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solar panels on the roof&#10;&#10;AI-generated content may be incorrect.">
            <a:extLst>
              <a:ext uri="{FF2B5EF4-FFF2-40B4-BE49-F238E27FC236}">
                <a16:creationId xmlns:a16="http://schemas.microsoft.com/office/drawing/2014/main" id="{9843324D-5111-2212-FE01-80A72B377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412" y="2910349"/>
            <a:ext cx="4610952" cy="2694039"/>
          </a:xfrm>
          <a:prstGeom prst="rect">
            <a:avLst/>
          </a:prstGeom>
        </p:spPr>
      </p:pic>
      <p:sp>
        <p:nvSpPr>
          <p:cNvPr id="2" name="Title 1">
            <a:extLst>
              <a:ext uri="{FF2B5EF4-FFF2-40B4-BE49-F238E27FC236}">
                <a16:creationId xmlns:a16="http://schemas.microsoft.com/office/drawing/2014/main" id="{BD91D349-2E13-BD73-7093-371C9A63ABDD}"/>
              </a:ext>
            </a:extLst>
          </p:cNvPr>
          <p:cNvSpPr>
            <a:spLocks noGrp="1"/>
          </p:cNvSpPr>
          <p:nvPr>
            <p:ph type="title"/>
          </p:nvPr>
        </p:nvSpPr>
        <p:spPr>
          <a:xfrm>
            <a:off x="838200" y="500062"/>
            <a:ext cx="3733799" cy="5676901"/>
          </a:xfrm>
        </p:spPr>
        <p:txBody>
          <a:bodyPr>
            <a:normAutofit/>
          </a:bodyPr>
          <a:lstStyle/>
          <a:p>
            <a:r>
              <a:rPr lang="en-US" sz="4000" noProof="0" dirty="0"/>
              <a:t>What Commercial Improvements Qualify? </a:t>
            </a:r>
          </a:p>
        </p:txBody>
      </p:sp>
      <p:sp>
        <p:nvSpPr>
          <p:cNvPr id="3" name="Content Placeholder 2">
            <a:extLst>
              <a:ext uri="{FF2B5EF4-FFF2-40B4-BE49-F238E27FC236}">
                <a16:creationId xmlns:a16="http://schemas.microsoft.com/office/drawing/2014/main" id="{1172F22C-10EB-E2B0-F96D-79D1D3C14B66}"/>
              </a:ext>
            </a:extLst>
          </p:cNvPr>
          <p:cNvSpPr>
            <a:spLocks noGrp="1"/>
          </p:cNvSpPr>
          <p:nvPr>
            <p:ph sz="half" idx="2"/>
          </p:nvPr>
        </p:nvSpPr>
        <p:spPr>
          <a:xfrm>
            <a:off x="6051403" y="303417"/>
            <a:ext cx="5913462" cy="5676901"/>
          </a:xfrm>
        </p:spPr>
        <p:txBody>
          <a:bodyPr>
            <a:normAutofit fontScale="85000" lnSpcReduction="20000"/>
          </a:bodyPr>
          <a:lstStyle/>
          <a:p>
            <a:pPr algn="l" fontAlgn="base">
              <a:spcAft>
                <a:spcPts val="600"/>
              </a:spcAft>
              <a:buFont typeface="Arial" panose="020B0604020202020204" pitchFamily="34" charset="0"/>
              <a:buChar char="•"/>
            </a:pPr>
            <a:r>
              <a:rPr lang="en-US" sz="2600" b="0" i="0" noProof="0" dirty="0">
                <a:solidFill>
                  <a:srgbClr val="363636"/>
                </a:solidFill>
                <a:effectLst/>
                <a:cs typeface="Assistant" pitchFamily="2" charset="-79"/>
              </a:rPr>
              <a:t>LED Lighting &amp; Electrical</a:t>
            </a:r>
          </a:p>
          <a:p>
            <a:pPr algn="l" fontAlgn="base">
              <a:spcAft>
                <a:spcPts val="600"/>
              </a:spcAft>
              <a:buFont typeface="Arial" panose="020B0604020202020204" pitchFamily="34" charset="0"/>
              <a:buChar char="•"/>
            </a:pPr>
            <a:r>
              <a:rPr lang="en-US" sz="2600" b="0" i="0" noProof="0" dirty="0">
                <a:solidFill>
                  <a:srgbClr val="363636"/>
                </a:solidFill>
                <a:effectLst/>
                <a:cs typeface="Assistant" pitchFamily="2" charset="-79"/>
              </a:rPr>
              <a:t>High Efficiency HVAC</a:t>
            </a:r>
          </a:p>
          <a:p>
            <a:pPr algn="l" fontAlgn="base">
              <a:spcAft>
                <a:spcPts val="600"/>
              </a:spcAft>
              <a:buFont typeface="Arial" panose="020B0604020202020204" pitchFamily="34" charset="0"/>
              <a:buChar char="•"/>
            </a:pPr>
            <a:r>
              <a:rPr lang="en-US" sz="2600" b="0" i="0" noProof="0" dirty="0">
                <a:solidFill>
                  <a:srgbClr val="363636"/>
                </a:solidFill>
                <a:effectLst/>
                <a:cs typeface="Assistant" pitchFamily="2" charset="-79"/>
              </a:rPr>
              <a:t>Refrigeration</a:t>
            </a:r>
          </a:p>
          <a:p>
            <a:pPr algn="l" fontAlgn="base">
              <a:spcAft>
                <a:spcPts val="600"/>
              </a:spcAft>
              <a:buFont typeface="Arial" panose="020B0604020202020204" pitchFamily="34" charset="0"/>
              <a:buChar char="•"/>
            </a:pPr>
            <a:r>
              <a:rPr lang="en-US" sz="2600" b="0" i="0" noProof="0" dirty="0">
                <a:solidFill>
                  <a:srgbClr val="363636"/>
                </a:solidFill>
                <a:effectLst/>
                <a:cs typeface="Assistant" pitchFamily="2" charset="-79"/>
              </a:rPr>
              <a:t>Controls</a:t>
            </a:r>
          </a:p>
          <a:p>
            <a:pPr fontAlgn="base">
              <a:spcAft>
                <a:spcPts val="600"/>
              </a:spcAft>
            </a:pPr>
            <a:r>
              <a:rPr lang="en-US" sz="2600" b="0" i="0" noProof="0" dirty="0">
                <a:solidFill>
                  <a:srgbClr val="363636"/>
                </a:solidFill>
                <a:effectLst/>
                <a:cs typeface="Assistant" pitchFamily="2" charset="-79"/>
              </a:rPr>
              <a:t>Renewable Energy (e.g. Solar, Wind, Geo, Storage)</a:t>
            </a:r>
          </a:p>
          <a:p>
            <a:pPr algn="l" fontAlgn="base">
              <a:spcAft>
                <a:spcPts val="600"/>
              </a:spcAft>
              <a:buFont typeface="Arial" panose="020B0604020202020204" pitchFamily="34" charset="0"/>
              <a:buChar char="•"/>
            </a:pPr>
            <a:r>
              <a:rPr lang="en-US" sz="2600" b="0" i="0" noProof="0" dirty="0">
                <a:solidFill>
                  <a:srgbClr val="363636"/>
                </a:solidFill>
                <a:effectLst/>
                <a:cs typeface="Assistant" pitchFamily="2" charset="-79"/>
              </a:rPr>
              <a:t>Water Saving Measures</a:t>
            </a:r>
          </a:p>
          <a:p>
            <a:pPr algn="l" fontAlgn="base">
              <a:spcAft>
                <a:spcPts val="600"/>
              </a:spcAft>
              <a:buFont typeface="Arial" panose="020B0604020202020204" pitchFamily="34" charset="0"/>
              <a:buChar char="•"/>
            </a:pPr>
            <a:r>
              <a:rPr lang="en-US" sz="2600" b="0" i="0" noProof="0" dirty="0">
                <a:solidFill>
                  <a:srgbClr val="363636"/>
                </a:solidFill>
                <a:effectLst/>
                <a:cs typeface="Assistant" pitchFamily="2" charset="-79"/>
              </a:rPr>
              <a:t>Building Envelope</a:t>
            </a:r>
          </a:p>
          <a:p>
            <a:pPr algn="l" fontAlgn="base">
              <a:spcAft>
                <a:spcPts val="600"/>
              </a:spcAft>
              <a:buFont typeface="Arial" panose="020B0604020202020204" pitchFamily="34" charset="0"/>
              <a:buChar char="•"/>
            </a:pPr>
            <a:r>
              <a:rPr lang="en-US" sz="2600" b="0" i="0" noProof="0" dirty="0">
                <a:solidFill>
                  <a:srgbClr val="363636"/>
                </a:solidFill>
                <a:effectLst/>
                <a:cs typeface="Assistant" pitchFamily="2" charset="-79"/>
              </a:rPr>
              <a:t>Retro-Commissioning</a:t>
            </a:r>
          </a:p>
          <a:p>
            <a:pPr algn="l" fontAlgn="base">
              <a:spcAft>
                <a:spcPts val="600"/>
              </a:spcAft>
              <a:buFont typeface="Arial" panose="020B0604020202020204" pitchFamily="34" charset="0"/>
              <a:buChar char="•"/>
            </a:pPr>
            <a:r>
              <a:rPr lang="en-US" sz="2600" b="0" i="0" noProof="0" dirty="0">
                <a:solidFill>
                  <a:srgbClr val="363636"/>
                </a:solidFill>
                <a:effectLst/>
                <a:cs typeface="Assistant" pitchFamily="2" charset="-79"/>
              </a:rPr>
              <a:t>Other</a:t>
            </a:r>
          </a:p>
          <a:p>
            <a:pPr marL="0" indent="0" algn="l" fontAlgn="base">
              <a:buNone/>
            </a:pPr>
            <a:r>
              <a:rPr lang="en-US" sz="1600" b="0" i="1" noProof="0" dirty="0">
                <a:solidFill>
                  <a:srgbClr val="363636"/>
                </a:solidFill>
                <a:effectLst/>
                <a:cs typeface="Assistant" pitchFamily="2" charset="-79"/>
              </a:rPr>
              <a:t> </a:t>
            </a:r>
          </a:p>
          <a:p>
            <a:pPr marL="0" indent="0" algn="l" fontAlgn="base">
              <a:buNone/>
            </a:pPr>
            <a:r>
              <a:rPr lang="en-US" sz="2000" b="0" i="1" noProof="0" dirty="0">
                <a:solidFill>
                  <a:srgbClr val="363636"/>
                </a:solidFill>
                <a:effectLst/>
                <a:cs typeface="Assistant" pitchFamily="2" charset="-79"/>
              </a:rPr>
              <a:t>Proposed and installed measures are subject to review and approval by the Indiana Energy Independence Fund for program eligibility. See a complete list of eligible measures </a:t>
            </a:r>
            <a:r>
              <a:rPr lang="en-US" sz="2000" b="1" i="1" u="sng" noProof="0" dirty="0">
                <a:solidFill>
                  <a:srgbClr val="0070C0"/>
                </a:solidFill>
                <a:effectLst/>
                <a:cs typeface="Assistant" pitchFamily="2" charset="-79"/>
                <a:hlinkClick r:id="rId3">
                  <a:extLst>
                    <a:ext uri="{A12FA001-AC4F-418D-AE19-62706E023703}">
                      <ahyp:hlinkClr xmlns:ahyp="http://schemas.microsoft.com/office/drawing/2018/hyperlinkcolor" val="tx"/>
                    </a:ext>
                  </a:extLst>
                </a:hlinkClick>
              </a:rPr>
              <a:t>here</a:t>
            </a:r>
            <a:r>
              <a:rPr lang="en-US" sz="2000" b="0" i="1" noProof="0" dirty="0">
                <a:solidFill>
                  <a:srgbClr val="363636"/>
                </a:solidFill>
                <a:effectLst/>
                <a:cs typeface="Assistant" pitchFamily="2" charset="-79"/>
              </a:rPr>
              <a:t>.</a:t>
            </a:r>
            <a:endParaRPr lang="en-US" sz="2000" b="0" i="0" noProof="0" dirty="0">
              <a:solidFill>
                <a:srgbClr val="363636"/>
              </a:solidFill>
              <a:effectLst/>
              <a:cs typeface="Assistant" pitchFamily="2" charset="-79"/>
            </a:endParaRPr>
          </a:p>
        </p:txBody>
      </p:sp>
      <p:sp>
        <p:nvSpPr>
          <p:cNvPr id="4" name="Slide Number Placeholder 3">
            <a:extLst>
              <a:ext uri="{FF2B5EF4-FFF2-40B4-BE49-F238E27FC236}">
                <a16:creationId xmlns:a16="http://schemas.microsoft.com/office/drawing/2014/main" id="{B6CF02AF-5C79-0DC2-FDF5-251E2AC49ED3}"/>
              </a:ext>
            </a:extLst>
          </p:cNvPr>
          <p:cNvSpPr>
            <a:spLocks noGrp="1"/>
          </p:cNvSpPr>
          <p:nvPr>
            <p:ph type="sldNum" sz="quarter" idx="10"/>
          </p:nvPr>
        </p:nvSpPr>
        <p:spPr/>
        <p:txBody>
          <a:bodyPr/>
          <a:lstStyle/>
          <a:p>
            <a:fld id="{BA7E59CA-0DAF-4AA6-8A94-E2A0EB04C151}" type="slidenum">
              <a:rPr lang="en-US" noProof="0" smtClean="0"/>
              <a:pPr/>
              <a:t>14</a:t>
            </a:fld>
            <a:endParaRPr lang="en-US" noProof="0" dirty="0"/>
          </a:p>
        </p:txBody>
      </p:sp>
    </p:spTree>
    <p:extLst>
      <p:ext uri="{BB962C8B-B14F-4D97-AF65-F5344CB8AC3E}">
        <p14:creationId xmlns:p14="http://schemas.microsoft.com/office/powerpoint/2010/main" val="3919851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A141-7F2E-9B4A-F152-3F34D59C4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8002F-D5F3-1299-56B2-19545ADAEE5F}"/>
              </a:ext>
            </a:extLst>
          </p:cNvPr>
          <p:cNvSpPr>
            <a:spLocks noGrp="1"/>
          </p:cNvSpPr>
          <p:nvPr>
            <p:ph type="title"/>
          </p:nvPr>
        </p:nvSpPr>
        <p:spPr/>
        <p:txBody>
          <a:bodyPr>
            <a:normAutofit/>
          </a:bodyPr>
          <a:lstStyle/>
          <a:p>
            <a:r>
              <a:rPr lang="en-US" sz="4000" noProof="0" dirty="0"/>
              <a:t>Working With IEIF and NEIF: Getting Started</a:t>
            </a:r>
          </a:p>
        </p:txBody>
      </p:sp>
      <p:sp>
        <p:nvSpPr>
          <p:cNvPr id="4" name="Slide Number Placeholder 3">
            <a:extLst>
              <a:ext uri="{FF2B5EF4-FFF2-40B4-BE49-F238E27FC236}">
                <a16:creationId xmlns:a16="http://schemas.microsoft.com/office/drawing/2014/main" id="{736A893F-9977-4004-7D4B-1A0E6A8C6510}"/>
              </a:ext>
            </a:extLst>
          </p:cNvPr>
          <p:cNvSpPr>
            <a:spLocks noGrp="1"/>
          </p:cNvSpPr>
          <p:nvPr>
            <p:ph type="sldNum" sz="quarter" idx="10"/>
          </p:nvPr>
        </p:nvSpPr>
        <p:spPr/>
        <p:txBody>
          <a:bodyPr/>
          <a:lstStyle/>
          <a:p>
            <a:fld id="{BA7E59CA-0DAF-4AA6-8A94-E2A0EB04C151}" type="slidenum">
              <a:rPr lang="en-US" noProof="0" smtClean="0"/>
              <a:pPr/>
              <a:t>15</a:t>
            </a:fld>
            <a:endParaRPr lang="en-US" noProof="0" dirty="0"/>
          </a:p>
        </p:txBody>
      </p:sp>
      <p:sp>
        <p:nvSpPr>
          <p:cNvPr id="10" name="Content Placeholder 2">
            <a:extLst>
              <a:ext uri="{FF2B5EF4-FFF2-40B4-BE49-F238E27FC236}">
                <a16:creationId xmlns:a16="http://schemas.microsoft.com/office/drawing/2014/main" id="{A179B57A-849B-3AA2-9823-C05DD42FECFA}"/>
              </a:ext>
            </a:extLst>
          </p:cNvPr>
          <p:cNvSpPr>
            <a:spLocks noGrp="1"/>
          </p:cNvSpPr>
          <p:nvPr>
            <p:ph idx="1"/>
          </p:nvPr>
        </p:nvSpPr>
        <p:spPr>
          <a:xfrm>
            <a:off x="838200" y="1447800"/>
            <a:ext cx="7848600" cy="609600"/>
          </a:xfrm>
        </p:spPr>
        <p:txBody>
          <a:bodyPr>
            <a:normAutofit/>
          </a:bodyPr>
          <a:lstStyle/>
          <a:p>
            <a:pPr marL="0" indent="0">
              <a:buNone/>
            </a:pPr>
            <a:r>
              <a:rPr lang="en-US" sz="2200" b="1" noProof="0" dirty="0">
                <a:solidFill>
                  <a:schemeClr val="accent1"/>
                </a:solidFill>
              </a:rPr>
              <a:t>Contractors: </a:t>
            </a:r>
            <a:r>
              <a:rPr lang="en-US" sz="2200" noProof="0" dirty="0">
                <a:solidFill>
                  <a:schemeClr val="accent1"/>
                </a:solidFill>
              </a:rPr>
              <a:t>Register as an NEIF-Approved Contractor.</a:t>
            </a:r>
          </a:p>
        </p:txBody>
      </p:sp>
      <p:sp>
        <p:nvSpPr>
          <p:cNvPr id="11" name="Content Placeholder 2">
            <a:extLst>
              <a:ext uri="{FF2B5EF4-FFF2-40B4-BE49-F238E27FC236}">
                <a16:creationId xmlns:a16="http://schemas.microsoft.com/office/drawing/2014/main" id="{F48069DF-5075-FD08-F143-E13717E1F7F1}"/>
              </a:ext>
            </a:extLst>
          </p:cNvPr>
          <p:cNvSpPr txBox="1">
            <a:spLocks/>
          </p:cNvSpPr>
          <p:nvPr/>
        </p:nvSpPr>
        <p:spPr>
          <a:xfrm>
            <a:off x="3548954" y="1981200"/>
            <a:ext cx="7848599" cy="3429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chemeClr val="tx2"/>
              </a:buClr>
              <a:buFont typeface="Wingdings" panose="05000000000000000000" pitchFamily="2" charset="2"/>
              <a:buChar char="§"/>
              <a:defRPr sz="2400" kern="1200">
                <a:solidFill>
                  <a:schemeClr val="tx1"/>
                </a:solidFill>
                <a:latin typeface="Assistant" panose="00000500000000000000" pitchFamily="2" charset="-79"/>
                <a:ea typeface="+mn-ea"/>
                <a:cs typeface="Assistant" panose="00000500000000000000" pitchFamily="2" charset="-79"/>
              </a:defRPr>
            </a:lvl1pPr>
            <a:lvl2pPr marL="742950" indent="-285750" algn="l" defTabSz="914400" rtl="0" eaLnBrk="1" latinLnBrk="0" hangingPunct="1">
              <a:spcBef>
                <a:spcPct val="20000"/>
              </a:spcBef>
              <a:buClr>
                <a:schemeClr val="accent4"/>
              </a:buClr>
              <a:buFont typeface="Wingdings" panose="05000000000000000000" pitchFamily="2" charset="2"/>
              <a:buChar char="§"/>
              <a:defRPr sz="2000" kern="1200">
                <a:solidFill>
                  <a:schemeClr val="tx1"/>
                </a:solidFill>
                <a:latin typeface="Assistant" panose="00000500000000000000" pitchFamily="2" charset="-79"/>
                <a:ea typeface="+mn-ea"/>
                <a:cs typeface="Assistant" panose="00000500000000000000" pitchFamily="2" charset="-79"/>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ssistant" panose="00000500000000000000" pitchFamily="2" charset="-79"/>
                <a:ea typeface="+mn-ea"/>
                <a:cs typeface="Assistant" panose="00000500000000000000" pitchFamily="2" charset="-79"/>
              </a:defRPr>
            </a:lvl3pPr>
            <a:lvl4pPr marL="1714500" indent="-342900" algn="l" defTabSz="914400" rtl="0" eaLnBrk="1" latinLnBrk="0" hangingPunct="1">
              <a:spcBef>
                <a:spcPct val="20000"/>
              </a:spcBef>
              <a:buClr>
                <a:schemeClr val="bg1">
                  <a:lumMod val="65000"/>
                </a:schemeClr>
              </a:buClr>
              <a:buFont typeface="Wingdings" panose="05000000000000000000" pitchFamily="2" charset="2"/>
              <a:buChar char="§"/>
              <a:defRPr sz="1600" kern="1200">
                <a:solidFill>
                  <a:schemeClr val="tx1"/>
                </a:solidFill>
                <a:latin typeface="Assistant" panose="00000500000000000000" pitchFamily="2" charset="-79"/>
                <a:ea typeface="+mn-ea"/>
                <a:cs typeface="Assistant" panose="00000500000000000000" pitchFamily="2" charset="-79"/>
              </a:defRPr>
            </a:lvl4pPr>
            <a:lvl5pPr marL="2057400" indent="-228600" algn="l" defTabSz="914400" rtl="0" eaLnBrk="1" latinLnBrk="0" hangingPunct="1">
              <a:spcBef>
                <a:spcPct val="20000"/>
              </a:spcBef>
              <a:buClr>
                <a:schemeClr val="bg1">
                  <a:lumMod val="85000"/>
                </a:schemeClr>
              </a:buClr>
              <a:buFont typeface="Wingdings" panose="05000000000000000000" pitchFamily="2" charset="2"/>
              <a:buChar char="§"/>
              <a:defRPr sz="1600" kern="1200">
                <a:solidFill>
                  <a:schemeClr val="tx1"/>
                </a:solidFill>
                <a:latin typeface="Assistant" panose="00000500000000000000" pitchFamily="2" charset="-79"/>
                <a:ea typeface="+mn-ea"/>
                <a:cs typeface="Assistant" panose="00000500000000000000" pitchFamily="2" charset="-79"/>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800" b="1" noProof="0" dirty="0">
                <a:solidFill>
                  <a:schemeClr val="tx2"/>
                </a:solidFill>
                <a:latin typeface="+mn-lt"/>
              </a:rPr>
              <a:t>NEIF/IEIF-Approved Contractor Standards</a:t>
            </a:r>
          </a:p>
          <a:p>
            <a:r>
              <a:rPr lang="en-US" sz="1800" noProof="0" dirty="0">
                <a:solidFill>
                  <a:schemeClr val="tx2"/>
                </a:solidFill>
                <a:latin typeface="+mn-lt"/>
              </a:rPr>
              <a:t>There is </a:t>
            </a:r>
            <a:r>
              <a:rPr lang="en-US" sz="1800" b="1" noProof="0" dirty="0">
                <a:solidFill>
                  <a:schemeClr val="tx2"/>
                </a:solidFill>
                <a:latin typeface="+mn-lt"/>
              </a:rPr>
              <a:t>no charge </a:t>
            </a:r>
            <a:r>
              <a:rPr lang="en-US" sz="1800" noProof="0" dirty="0">
                <a:solidFill>
                  <a:schemeClr val="tx2"/>
                </a:solidFill>
                <a:latin typeface="+mn-lt"/>
              </a:rPr>
              <a:t>to become NEIF-Approved.</a:t>
            </a:r>
          </a:p>
          <a:p>
            <a:r>
              <a:rPr lang="en-US" sz="1800" noProof="0" dirty="0">
                <a:solidFill>
                  <a:schemeClr val="tx2"/>
                </a:solidFill>
                <a:latin typeface="+mn-lt"/>
              </a:rPr>
              <a:t>Minimum 3 years in business, history of financing stability and your certification of a minimum $50,000 company net worth or compensating factors. </a:t>
            </a:r>
          </a:p>
          <a:p>
            <a:r>
              <a:rPr lang="en-US" sz="1800" noProof="0" dirty="0">
                <a:solidFill>
                  <a:schemeClr val="tx2"/>
                </a:solidFill>
                <a:latin typeface="+mn-lt"/>
              </a:rPr>
              <a:t>Satisfactory company, Better Business and personal credit (if required) histories</a:t>
            </a:r>
          </a:p>
          <a:p>
            <a:r>
              <a:rPr lang="en-US" sz="1800" noProof="0" dirty="0">
                <a:solidFill>
                  <a:schemeClr val="tx2"/>
                </a:solidFill>
                <a:latin typeface="+mn-lt"/>
              </a:rPr>
              <a:t>Overall reputation for a high level of service and workmanship</a:t>
            </a:r>
          </a:p>
          <a:p>
            <a:endParaRPr lang="en-US" sz="1400" noProof="0" dirty="0">
              <a:solidFill>
                <a:schemeClr val="tx2"/>
              </a:solidFill>
              <a:latin typeface="+mn-lt"/>
            </a:endParaRPr>
          </a:p>
          <a:p>
            <a:pPr marL="0" indent="0">
              <a:buNone/>
            </a:pPr>
            <a:r>
              <a:rPr lang="en-US" sz="1800" b="1" noProof="0" dirty="0">
                <a:solidFill>
                  <a:schemeClr val="tx2"/>
                </a:solidFill>
                <a:latin typeface="+mn-lt"/>
              </a:rPr>
              <a:t>Get Started At:</a:t>
            </a:r>
          </a:p>
          <a:p>
            <a:pPr marL="0" indent="0">
              <a:buNone/>
            </a:pPr>
            <a:r>
              <a:rPr lang="en-US" sz="1400" b="1" noProof="0" dirty="0">
                <a:solidFill>
                  <a:srgbClr val="0070C0"/>
                </a:solidFill>
                <a:latin typeface="+mn-lt"/>
                <a:hlinkClick r:id="rId2">
                  <a:extLst>
                    <a:ext uri="{A12FA001-AC4F-418D-AE19-62706E023703}">
                      <ahyp:hlinkClr xmlns:ahyp="http://schemas.microsoft.com/office/drawing/2018/hyperlinkcolor" val="tx"/>
                    </a:ext>
                  </a:extLst>
                </a:hlinkClick>
              </a:rPr>
              <a:t>https://www.neifund.org/become-approved-contractor</a:t>
            </a:r>
            <a:endParaRPr lang="en-US" sz="1400" b="1" i="0" noProof="0" dirty="0">
              <a:solidFill>
                <a:srgbClr val="0070C0"/>
              </a:solidFill>
              <a:effectLst/>
              <a:latin typeface="+mn-lt"/>
            </a:endParaRPr>
          </a:p>
        </p:txBody>
      </p:sp>
      <p:pic>
        <p:nvPicPr>
          <p:cNvPr id="13" name="Picture 12" descr="A picture containing text, logo, font, trademark&#10;&#10;Description automatically generated">
            <a:extLst>
              <a:ext uri="{FF2B5EF4-FFF2-40B4-BE49-F238E27FC236}">
                <a16:creationId xmlns:a16="http://schemas.microsoft.com/office/drawing/2014/main" id="{E0FB4F95-E260-AAC4-3628-F51CFA22C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246405"/>
            <a:ext cx="2170822" cy="2365189"/>
          </a:xfrm>
          <a:prstGeom prst="rect">
            <a:avLst/>
          </a:prstGeom>
        </p:spPr>
      </p:pic>
    </p:spTree>
    <p:extLst>
      <p:ext uri="{BB962C8B-B14F-4D97-AF65-F5344CB8AC3E}">
        <p14:creationId xmlns:p14="http://schemas.microsoft.com/office/powerpoint/2010/main" val="418709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99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6801E3-D2DC-DD6C-B8BE-4DA4ACB71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noProof="0" smtClean="0"/>
              <a:t>2</a:t>
            </a:fld>
            <a:endParaRPr lang="en-US" noProof="0" dirty="0"/>
          </a:p>
        </p:txBody>
      </p:sp>
      <p:pic>
        <p:nvPicPr>
          <p:cNvPr id="5" name="Google Shape;150;p3" descr="A black background with blue text&#10;&#10;Description automatically generated">
            <a:extLst>
              <a:ext uri="{FF2B5EF4-FFF2-40B4-BE49-F238E27FC236}">
                <a16:creationId xmlns:a16="http://schemas.microsoft.com/office/drawing/2014/main" id="{06D9DFAC-783C-E32C-4E01-B16E7FFBBDAA}"/>
              </a:ext>
            </a:extLst>
          </p:cNvPr>
          <p:cNvPicPr preferRelativeResize="0"/>
          <p:nvPr/>
        </p:nvPicPr>
        <p:blipFill rotWithShape="1">
          <a:blip r:embed="rId2">
            <a:alphaModFix/>
          </a:blip>
          <a:srcRect/>
          <a:stretch/>
        </p:blipFill>
        <p:spPr>
          <a:xfrm>
            <a:off x="2940803" y="0"/>
            <a:ext cx="6310393" cy="1830935"/>
          </a:xfrm>
          <a:prstGeom prst="rect">
            <a:avLst/>
          </a:prstGeom>
          <a:noFill/>
          <a:ln>
            <a:noFill/>
          </a:ln>
        </p:spPr>
      </p:pic>
      <p:sp>
        <p:nvSpPr>
          <p:cNvPr id="6" name="Google Shape;151;p3">
            <a:extLst>
              <a:ext uri="{FF2B5EF4-FFF2-40B4-BE49-F238E27FC236}">
                <a16:creationId xmlns:a16="http://schemas.microsoft.com/office/drawing/2014/main" id="{95F0AD7E-4EAB-28DE-70E7-3E3249841B1C}"/>
              </a:ext>
            </a:extLst>
          </p:cNvPr>
          <p:cNvSpPr txBox="1"/>
          <p:nvPr/>
        </p:nvSpPr>
        <p:spPr>
          <a:xfrm>
            <a:off x="3590703" y="2611160"/>
            <a:ext cx="2617593" cy="711438"/>
          </a:xfrm>
          <a:prstGeom prst="rect">
            <a:avLst/>
          </a:prstGeom>
          <a:noFill/>
          <a:ln>
            <a:noFill/>
          </a:ln>
        </p:spPr>
        <p:txBody>
          <a:bodyPr spcFirstLastPara="1" wrap="square" lIns="91425" tIns="45700" rIns="91425" bIns="45700" anchor="t" anchorCtr="0">
            <a:normAutofit/>
          </a:bodyPr>
          <a:lstStyle/>
          <a:p>
            <a:pPr marL="461963" marR="0" lvl="0" indent="0" algn="l" rtl="0">
              <a:lnSpc>
                <a:spcPct val="90000"/>
              </a:lnSpc>
              <a:spcBef>
                <a:spcPts val="0"/>
              </a:spcBef>
              <a:spcAft>
                <a:spcPts val="0"/>
              </a:spcAft>
              <a:buClr>
                <a:schemeClr val="accent1"/>
              </a:buClr>
              <a:buSzPct val="108108"/>
              <a:buFont typeface="Arial"/>
              <a:buNone/>
            </a:pPr>
            <a:r>
              <a:rPr lang="en-US" sz="2000" b="0" i="1" u="none" strike="noStrike" cap="none" noProof="0" dirty="0">
                <a:solidFill>
                  <a:schemeClr val="dk1"/>
                </a:solidFill>
                <a:latin typeface="Albert Sans"/>
                <a:ea typeface="Albert Sans"/>
                <a:cs typeface="Albert Sans"/>
                <a:sym typeface="Albert Sans"/>
              </a:rPr>
              <a:t>Contractor Account Manager</a:t>
            </a:r>
            <a:endParaRPr lang="en-US" sz="1400" b="0" i="0" u="none" strike="noStrike" cap="none" noProof="0" dirty="0">
              <a:solidFill>
                <a:srgbClr val="000000"/>
              </a:solidFill>
              <a:latin typeface="Arial"/>
              <a:ea typeface="Arial"/>
              <a:cs typeface="Arial"/>
              <a:sym typeface="Arial"/>
            </a:endParaRPr>
          </a:p>
        </p:txBody>
      </p:sp>
      <p:sp>
        <p:nvSpPr>
          <p:cNvPr id="7" name="Google Shape;152;p3">
            <a:extLst>
              <a:ext uri="{FF2B5EF4-FFF2-40B4-BE49-F238E27FC236}">
                <a16:creationId xmlns:a16="http://schemas.microsoft.com/office/drawing/2014/main" id="{A7F6B20A-DF75-FA06-AAA1-827D237231AF}"/>
              </a:ext>
            </a:extLst>
          </p:cNvPr>
          <p:cNvSpPr txBox="1"/>
          <p:nvPr/>
        </p:nvSpPr>
        <p:spPr>
          <a:xfrm>
            <a:off x="1784125" y="4489622"/>
            <a:ext cx="3243236" cy="108191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1"/>
              </a:buClr>
              <a:buSzPts val="2600"/>
              <a:buFont typeface="Albert Sans"/>
              <a:buNone/>
            </a:pPr>
            <a:r>
              <a:rPr lang="en-US" sz="2600" b="1" i="0" u="none" strike="noStrike" cap="none" noProof="0" dirty="0">
                <a:solidFill>
                  <a:schemeClr val="accent1"/>
                </a:solidFill>
                <a:latin typeface="Albert Sans"/>
                <a:ea typeface="Albert Sans"/>
                <a:cs typeface="Albert Sans"/>
                <a:sym typeface="Albert Sans"/>
              </a:rPr>
              <a:t>Chris Kerlin</a:t>
            </a:r>
            <a:endParaRPr lang="en-US" sz="1400" b="0" i="0" u="none" strike="noStrike" cap="none" noProof="0"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1200"/>
              <a:buFont typeface="Albert Sans"/>
              <a:buNone/>
            </a:pPr>
            <a:r>
              <a:rPr lang="en-US" sz="1200" b="1" i="0" u="none" strike="noStrike" cap="none" noProof="0" dirty="0">
                <a:solidFill>
                  <a:srgbClr val="0070C0"/>
                </a:solidFill>
                <a:latin typeface="Albert Sans"/>
                <a:ea typeface="Albert Sans"/>
                <a:cs typeface="Albert Sans"/>
                <a:sym typeface="Albert Sans"/>
                <a:hlinkClick r:id="rId3">
                  <a:extLst>
                    <a:ext uri="{A12FA001-AC4F-418D-AE19-62706E023703}">
                      <ahyp:hlinkClr xmlns:ahyp="http://schemas.microsoft.com/office/drawing/2018/hyperlinkcolor" val="tx"/>
                    </a:ext>
                  </a:extLst>
                </a:hlinkClick>
              </a:rPr>
              <a:t>ckerlin@EnergyIndependenceFund.org</a:t>
            </a:r>
            <a:endParaRPr lang="en-US" sz="1200" b="1" i="0" u="none" strike="noStrike" cap="none" noProof="0" dirty="0">
              <a:solidFill>
                <a:srgbClr val="0070C0"/>
              </a:solidFill>
              <a:latin typeface="Albert Sans"/>
              <a:ea typeface="Albert Sans"/>
              <a:cs typeface="Albert Sans"/>
              <a:sym typeface="Albert Sans"/>
            </a:endParaRPr>
          </a:p>
          <a:p>
            <a:pPr marL="0" marR="0" lvl="0" indent="0" algn="l" rtl="0">
              <a:lnSpc>
                <a:spcPct val="90000"/>
              </a:lnSpc>
              <a:spcBef>
                <a:spcPts val="0"/>
              </a:spcBef>
              <a:spcAft>
                <a:spcPts val="0"/>
              </a:spcAft>
              <a:buClr>
                <a:schemeClr val="accent1"/>
              </a:buClr>
              <a:buSzPts val="1200"/>
              <a:buFont typeface="Albert Sans"/>
              <a:buNone/>
            </a:pPr>
            <a:endParaRPr lang="en-US" sz="1800" b="1" i="0" u="none" strike="noStrike" cap="none" noProof="0" dirty="0">
              <a:solidFill>
                <a:schemeClr val="accent1"/>
              </a:solidFill>
              <a:latin typeface="Albert Sans"/>
              <a:ea typeface="Albert Sans"/>
              <a:cs typeface="Albert Sans"/>
              <a:sym typeface="Albert Sans"/>
            </a:endParaRPr>
          </a:p>
          <a:p>
            <a:pPr marL="0" marR="0" lvl="0" indent="0" algn="l" rtl="0">
              <a:lnSpc>
                <a:spcPct val="90000"/>
              </a:lnSpc>
              <a:spcBef>
                <a:spcPts val="0"/>
              </a:spcBef>
              <a:spcAft>
                <a:spcPts val="0"/>
              </a:spcAft>
              <a:buClr>
                <a:schemeClr val="accent1"/>
              </a:buClr>
              <a:buSzPts val="1200"/>
              <a:buFont typeface="Albert Sans"/>
              <a:buNone/>
            </a:pPr>
            <a:r>
              <a:rPr lang="en-US" sz="1200" b="1" i="0" u="none" strike="noStrike" cap="none" noProof="0" dirty="0">
                <a:solidFill>
                  <a:schemeClr val="accent1"/>
                </a:solidFill>
                <a:latin typeface="Albert Sans"/>
                <a:ea typeface="Albert Sans"/>
                <a:cs typeface="Albert Sans"/>
                <a:sym typeface="Albert Sans"/>
              </a:rPr>
              <a:t>317-449-4124</a:t>
            </a:r>
            <a:endParaRPr lang="en-US" sz="1400" b="0" i="0" u="none" strike="noStrike" cap="none" noProof="0" dirty="0">
              <a:solidFill>
                <a:srgbClr val="000000"/>
              </a:solidFill>
              <a:latin typeface="Arial"/>
              <a:ea typeface="Arial"/>
              <a:cs typeface="Arial"/>
              <a:sym typeface="Arial"/>
            </a:endParaRPr>
          </a:p>
        </p:txBody>
      </p:sp>
      <p:pic>
        <p:nvPicPr>
          <p:cNvPr id="8" name="Google Shape;153;p3" descr="A person with a beard and mustache wearing a suit&#10;&#10;Description automatically generated">
            <a:extLst>
              <a:ext uri="{FF2B5EF4-FFF2-40B4-BE49-F238E27FC236}">
                <a16:creationId xmlns:a16="http://schemas.microsoft.com/office/drawing/2014/main" id="{5D02D873-D36B-94B1-B923-0E73A4CC5580}"/>
              </a:ext>
            </a:extLst>
          </p:cNvPr>
          <p:cNvPicPr preferRelativeResize="0"/>
          <p:nvPr/>
        </p:nvPicPr>
        <p:blipFill rotWithShape="1">
          <a:blip r:embed="rId4">
            <a:alphaModFix/>
          </a:blip>
          <a:srcRect/>
          <a:stretch/>
        </p:blipFill>
        <p:spPr>
          <a:xfrm>
            <a:off x="1767840" y="2233892"/>
            <a:ext cx="2012947" cy="2012947"/>
          </a:xfrm>
          <a:prstGeom prst="rect">
            <a:avLst/>
          </a:prstGeom>
          <a:noFill/>
          <a:ln>
            <a:noFill/>
          </a:ln>
        </p:spPr>
      </p:pic>
      <p:pic>
        <p:nvPicPr>
          <p:cNvPr id="9" name="Google Shape;154;p3" descr="A person in a blue suit&#10;&#10;Description automatically generated">
            <a:extLst>
              <a:ext uri="{FF2B5EF4-FFF2-40B4-BE49-F238E27FC236}">
                <a16:creationId xmlns:a16="http://schemas.microsoft.com/office/drawing/2014/main" id="{E4D3C332-7B88-BB5E-6A7D-0AB55B5005F8}"/>
              </a:ext>
            </a:extLst>
          </p:cNvPr>
          <p:cNvPicPr preferRelativeResize="0"/>
          <p:nvPr/>
        </p:nvPicPr>
        <p:blipFill rotWithShape="1">
          <a:blip r:embed="rId5">
            <a:alphaModFix/>
          </a:blip>
          <a:srcRect l="14919" r="17168"/>
          <a:stretch/>
        </p:blipFill>
        <p:spPr>
          <a:xfrm>
            <a:off x="7262740" y="2118291"/>
            <a:ext cx="1517105" cy="2233954"/>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0" name="Google Shape;155;p3">
            <a:extLst>
              <a:ext uri="{FF2B5EF4-FFF2-40B4-BE49-F238E27FC236}">
                <a16:creationId xmlns:a16="http://schemas.microsoft.com/office/drawing/2014/main" id="{88F66369-06BF-3A5F-2D8E-2495C59E9CA6}"/>
              </a:ext>
            </a:extLst>
          </p:cNvPr>
          <p:cNvSpPr txBox="1"/>
          <p:nvPr/>
        </p:nvSpPr>
        <p:spPr>
          <a:xfrm>
            <a:off x="7059007" y="4437866"/>
            <a:ext cx="4106184" cy="123030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1"/>
              </a:buClr>
              <a:buSzPts val="2600"/>
              <a:buFont typeface="Albert Sans"/>
              <a:buNone/>
            </a:pPr>
            <a:r>
              <a:rPr lang="en-US" sz="2600" b="1" i="0" u="none" strike="noStrike" cap="none" noProof="0" dirty="0">
                <a:solidFill>
                  <a:schemeClr val="accent1"/>
                </a:solidFill>
                <a:latin typeface="Albert Sans"/>
                <a:ea typeface="Albert Sans"/>
                <a:cs typeface="Albert Sans"/>
                <a:sym typeface="Albert Sans"/>
              </a:rPr>
              <a:t>Alex Crowley</a:t>
            </a:r>
            <a:endParaRPr lang="en-US" sz="1700" b="1" i="0" u="none" strike="noStrike" cap="none" noProof="0" dirty="0">
              <a:solidFill>
                <a:schemeClr val="accent1"/>
              </a:solidFill>
              <a:latin typeface="Albert Sans"/>
              <a:ea typeface="Albert Sans"/>
              <a:cs typeface="Albert Sans"/>
              <a:sym typeface="Albert Sans"/>
            </a:endParaRPr>
          </a:p>
          <a:p>
            <a:pPr marL="0" marR="0" lvl="0" indent="0" algn="l" rtl="0">
              <a:lnSpc>
                <a:spcPct val="90000"/>
              </a:lnSpc>
              <a:spcBef>
                <a:spcPts val="0"/>
              </a:spcBef>
              <a:spcAft>
                <a:spcPts val="0"/>
              </a:spcAft>
              <a:buClr>
                <a:schemeClr val="accent1"/>
              </a:buClr>
              <a:buSzPts val="1200"/>
              <a:buFont typeface="Albert Sans"/>
              <a:buNone/>
            </a:pPr>
            <a:r>
              <a:rPr lang="en-US" sz="1200" b="1" i="0" u="none" strike="noStrike" cap="none" noProof="0" dirty="0">
                <a:solidFill>
                  <a:srgbClr val="0070C0"/>
                </a:solidFill>
                <a:latin typeface="Albert Sans"/>
                <a:ea typeface="Albert Sans"/>
                <a:cs typeface="Albert Sans"/>
                <a:sym typeface="Albert Sans"/>
                <a:hlinkClick r:id="rId6">
                  <a:extLst>
                    <a:ext uri="{A12FA001-AC4F-418D-AE19-62706E023703}">
                      <ahyp:hlinkClr xmlns:ahyp="http://schemas.microsoft.com/office/drawing/2018/hyperlinkcolor" val="tx"/>
                    </a:ext>
                  </a:extLst>
                </a:hlinkClick>
              </a:rPr>
              <a:t>acrowley@EnergyIndependenceFund.org</a:t>
            </a:r>
            <a:endParaRPr lang="en-US" sz="1200" b="1" i="0" u="none" strike="noStrike" cap="none" noProof="0" dirty="0">
              <a:solidFill>
                <a:srgbClr val="0070C0"/>
              </a:solidFill>
              <a:latin typeface="Albert Sans"/>
              <a:ea typeface="Albert Sans"/>
              <a:cs typeface="Albert Sans"/>
              <a:sym typeface="Albert Sans"/>
            </a:endParaRPr>
          </a:p>
          <a:p>
            <a:pPr marL="0" marR="0" lvl="0" indent="0" algn="l" rtl="0">
              <a:lnSpc>
                <a:spcPct val="90000"/>
              </a:lnSpc>
              <a:spcBef>
                <a:spcPts val="0"/>
              </a:spcBef>
              <a:spcAft>
                <a:spcPts val="0"/>
              </a:spcAft>
              <a:buClr>
                <a:schemeClr val="accent1"/>
              </a:buClr>
              <a:buSzPts val="1200"/>
              <a:buFont typeface="Albert Sans"/>
              <a:buNone/>
            </a:pPr>
            <a:endParaRPr lang="en-US" b="1" i="0" u="none" strike="noStrike" cap="none" noProof="0" dirty="0">
              <a:solidFill>
                <a:schemeClr val="accent1"/>
              </a:solidFill>
              <a:latin typeface="Albert Sans"/>
              <a:ea typeface="Albert Sans"/>
              <a:cs typeface="Albert Sans"/>
              <a:sym typeface="Albert Sans"/>
            </a:endParaRPr>
          </a:p>
          <a:p>
            <a:pPr marL="0" marR="0" lvl="0" indent="0" algn="l" rtl="0">
              <a:lnSpc>
                <a:spcPct val="90000"/>
              </a:lnSpc>
              <a:spcBef>
                <a:spcPts val="0"/>
              </a:spcBef>
              <a:spcAft>
                <a:spcPts val="0"/>
              </a:spcAft>
              <a:buClr>
                <a:schemeClr val="accent1"/>
              </a:buClr>
              <a:buSzPts val="1200"/>
              <a:buFont typeface="Albert Sans"/>
              <a:buNone/>
            </a:pPr>
            <a:r>
              <a:rPr lang="en-US" sz="1200" b="1" i="0" u="none" strike="noStrike" cap="none" noProof="0" dirty="0">
                <a:solidFill>
                  <a:schemeClr val="accent1"/>
                </a:solidFill>
                <a:latin typeface="Albert Sans"/>
                <a:ea typeface="Albert Sans"/>
                <a:cs typeface="Albert Sans"/>
                <a:sym typeface="Albert Sans"/>
              </a:rPr>
              <a:t>812-360-5566</a:t>
            </a:r>
            <a:endParaRPr lang="en-US" sz="1400" b="0" i="0" u="none" strike="noStrike" cap="none" noProof="0" dirty="0">
              <a:solidFill>
                <a:srgbClr val="000000"/>
              </a:solidFill>
              <a:latin typeface="Arial"/>
              <a:ea typeface="Arial"/>
              <a:cs typeface="Arial"/>
              <a:sym typeface="Arial"/>
            </a:endParaRPr>
          </a:p>
        </p:txBody>
      </p:sp>
      <p:sp>
        <p:nvSpPr>
          <p:cNvPr id="11" name="Google Shape;156;p3">
            <a:extLst>
              <a:ext uri="{FF2B5EF4-FFF2-40B4-BE49-F238E27FC236}">
                <a16:creationId xmlns:a16="http://schemas.microsoft.com/office/drawing/2014/main" id="{EA6E7DAC-868C-03DE-B9A6-CC256CAB53D6}"/>
              </a:ext>
            </a:extLst>
          </p:cNvPr>
          <p:cNvSpPr txBox="1"/>
          <p:nvPr/>
        </p:nvSpPr>
        <p:spPr>
          <a:xfrm>
            <a:off x="8870571" y="2611160"/>
            <a:ext cx="2743200" cy="711438"/>
          </a:xfrm>
          <a:prstGeom prst="rect">
            <a:avLst/>
          </a:prstGeom>
          <a:noFill/>
          <a:ln>
            <a:noFill/>
          </a:ln>
        </p:spPr>
        <p:txBody>
          <a:bodyPr spcFirstLastPara="1" wrap="square" lIns="91425" tIns="45700" rIns="91425" bIns="45700" anchor="t" anchorCtr="0">
            <a:normAutofit/>
          </a:bodyPr>
          <a:lstStyle/>
          <a:p>
            <a:pPr marL="461963" marR="0" lvl="0" indent="0" algn="l" rtl="0">
              <a:lnSpc>
                <a:spcPct val="90000"/>
              </a:lnSpc>
              <a:spcBef>
                <a:spcPts val="0"/>
              </a:spcBef>
              <a:spcAft>
                <a:spcPts val="0"/>
              </a:spcAft>
              <a:buClr>
                <a:schemeClr val="accent1"/>
              </a:buClr>
              <a:buSzPts val="2000"/>
              <a:buFont typeface="Arial"/>
              <a:buNone/>
            </a:pPr>
            <a:r>
              <a:rPr lang="en-US" sz="2000" b="0" i="1" u="none" strike="noStrike" cap="none" noProof="0" dirty="0">
                <a:solidFill>
                  <a:schemeClr val="dk1"/>
                </a:solidFill>
                <a:latin typeface="Albert Sans"/>
                <a:ea typeface="Albert Sans"/>
                <a:cs typeface="Albert Sans"/>
                <a:sym typeface="Albert Sans"/>
              </a:rPr>
              <a:t>Executive Director</a:t>
            </a:r>
            <a:endParaRPr lang="en-US" sz="1400" b="0" i="0" u="none" strike="noStrike" cap="none" noProof="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02643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2B5EC-D146-819C-0A4F-52FFD52DE4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noProof="0" smtClean="0"/>
              <a:t>3</a:t>
            </a:fld>
            <a:endParaRPr lang="en-US" noProof="0" dirty="0"/>
          </a:p>
        </p:txBody>
      </p:sp>
      <p:pic>
        <p:nvPicPr>
          <p:cNvPr id="5" name="Google Shape;143;p2" descr="A black background with blue text&#10;&#10;Description automatically generated">
            <a:extLst>
              <a:ext uri="{FF2B5EF4-FFF2-40B4-BE49-F238E27FC236}">
                <a16:creationId xmlns:a16="http://schemas.microsoft.com/office/drawing/2014/main" id="{B46CDA2A-EAD1-1473-3BED-D1803EC3DD84}"/>
              </a:ext>
            </a:extLst>
          </p:cNvPr>
          <p:cNvPicPr preferRelativeResize="0"/>
          <p:nvPr/>
        </p:nvPicPr>
        <p:blipFill rotWithShape="1">
          <a:blip r:embed="rId2">
            <a:alphaModFix/>
          </a:blip>
          <a:srcRect/>
          <a:stretch/>
        </p:blipFill>
        <p:spPr>
          <a:xfrm>
            <a:off x="2940803" y="335920"/>
            <a:ext cx="6310393" cy="1830935"/>
          </a:xfrm>
          <a:prstGeom prst="rect">
            <a:avLst/>
          </a:prstGeom>
          <a:noFill/>
          <a:ln>
            <a:noFill/>
          </a:ln>
        </p:spPr>
      </p:pic>
      <p:sp>
        <p:nvSpPr>
          <p:cNvPr id="9" name="Content Placeholder 2">
            <a:extLst>
              <a:ext uri="{FF2B5EF4-FFF2-40B4-BE49-F238E27FC236}">
                <a16:creationId xmlns:a16="http://schemas.microsoft.com/office/drawing/2014/main" id="{BF0F0B8C-2914-433A-C885-5E3E93E43DE5}"/>
              </a:ext>
            </a:extLst>
          </p:cNvPr>
          <p:cNvSpPr txBox="1">
            <a:spLocks/>
          </p:cNvSpPr>
          <p:nvPr/>
        </p:nvSpPr>
        <p:spPr>
          <a:xfrm>
            <a:off x="838200" y="2789977"/>
            <a:ext cx="10515600" cy="2486493"/>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100000"/>
              </a:lnSpc>
              <a:spcBef>
                <a:spcPts val="1000"/>
              </a:spcBef>
              <a:spcAft>
                <a:spcPts val="0"/>
              </a:spcAft>
              <a:buClr>
                <a:schemeClr val="accent1"/>
              </a:buClr>
              <a:buSzPts val="1800"/>
              <a:buFont typeface="Arial" panose="020B0604020202020204" pitchFamily="34" charset="0"/>
              <a:buChar char="•"/>
              <a:defRPr sz="2800" kern="1200">
                <a:solidFill>
                  <a:schemeClr val="tx1"/>
                </a:solidFill>
                <a:latin typeface="+mn-lt"/>
                <a:ea typeface="+mn-ea"/>
                <a:cs typeface="+mn-cs"/>
              </a:defRPr>
            </a:lvl1pPr>
            <a:lvl2pPr marL="914400" lvl="1" indent="-342900" algn="l" defTabSz="914400" rtl="0" eaLnBrk="1" latinLnBrk="0" hangingPunct="1">
              <a:lnSpc>
                <a:spcPct val="100000"/>
              </a:lnSpc>
              <a:spcBef>
                <a:spcPts val="500"/>
              </a:spcBef>
              <a:spcAft>
                <a:spcPts val="0"/>
              </a:spcAft>
              <a:buClr>
                <a:schemeClr val="accent1"/>
              </a:buClr>
              <a:buSzPts val="1800"/>
              <a:buFont typeface="Albert Sans" pitchFamily="2" charset="0"/>
              <a:buChar char="–"/>
              <a:defRPr sz="2400" kern="1200">
                <a:solidFill>
                  <a:schemeClr val="tx1"/>
                </a:solidFill>
                <a:latin typeface="+mn-lt"/>
                <a:ea typeface="+mn-ea"/>
                <a:cs typeface="+mn-cs"/>
              </a:defRPr>
            </a:lvl2pPr>
            <a:lvl3pPr marL="1371600" lvl="2" indent="-342900" algn="l" defTabSz="914400" rtl="0" eaLnBrk="1" latinLnBrk="0" hangingPunct="1">
              <a:lnSpc>
                <a:spcPct val="100000"/>
              </a:lnSpc>
              <a:spcBef>
                <a:spcPts val="500"/>
              </a:spcBef>
              <a:spcAft>
                <a:spcPts val="0"/>
              </a:spcAft>
              <a:buClr>
                <a:schemeClr val="accent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100000"/>
              </a:lnSpc>
              <a:spcBef>
                <a:spcPts val="500"/>
              </a:spcBef>
              <a:spcAft>
                <a:spcPts val="0"/>
              </a:spcAft>
              <a:buClr>
                <a:schemeClr val="accent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100000"/>
              </a:lnSpc>
              <a:spcBef>
                <a:spcPts val="500"/>
              </a:spcBef>
              <a:spcAft>
                <a:spcPts val="0"/>
              </a:spcAft>
              <a:buClr>
                <a:schemeClr val="accent2"/>
              </a:buClr>
              <a:buSzPts val="1800"/>
              <a:buFont typeface="Wingdings 2" panose="05020102010507070707" pitchFamily="18" charset="2"/>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noProof="0" dirty="0">
                <a:solidFill>
                  <a:srgbClr val="57B6B9"/>
                </a:solidFill>
                <a:latin typeface="Albert Sans"/>
              </a:rPr>
              <a:t>The Indiana Energy Independence Fund (IEIF) is the state’s nonprofit green bank offering Indiana businesses, nonprofit organizations, government facilities, other public institutions and homeowners lower than market rate financing solutions for energy efficiency, renewable energy and resiliency projects.</a:t>
            </a:r>
          </a:p>
          <a:p>
            <a:endParaRPr lang="en-US" noProof="0" dirty="0"/>
          </a:p>
        </p:txBody>
      </p:sp>
    </p:spTree>
    <p:extLst>
      <p:ext uri="{BB962C8B-B14F-4D97-AF65-F5344CB8AC3E}">
        <p14:creationId xmlns:p14="http://schemas.microsoft.com/office/powerpoint/2010/main" val="2968272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741FC7-C803-AA34-306A-F873CE5F48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noProof="0" smtClean="0"/>
              <a:t>4</a:t>
            </a:fld>
            <a:endParaRPr lang="en-US" noProof="0" dirty="0"/>
          </a:p>
        </p:txBody>
      </p:sp>
      <p:sp>
        <p:nvSpPr>
          <p:cNvPr id="5" name="Title 1">
            <a:extLst>
              <a:ext uri="{FF2B5EF4-FFF2-40B4-BE49-F238E27FC236}">
                <a16:creationId xmlns:a16="http://schemas.microsoft.com/office/drawing/2014/main" id="{E7C6FF8F-DA5F-3480-B488-11F717304DDD}"/>
              </a:ext>
            </a:extLst>
          </p:cNvPr>
          <p:cNvSpPr txBox="1">
            <a:spLocks/>
          </p:cNvSpPr>
          <p:nvPr/>
        </p:nvSpPr>
        <p:spPr>
          <a:xfrm>
            <a:off x="838200" y="365125"/>
            <a:ext cx="10515600" cy="1325563"/>
          </a:xfrm>
          <a:prstGeom prst="rect">
            <a:avLst/>
          </a:prstGeom>
          <a:no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accent1"/>
              </a:buClr>
              <a:buSzPts val="1800"/>
              <a:buNone/>
              <a:defRPr sz="4400" b="1" kern="1200">
                <a:solidFill>
                  <a:schemeClr val="accent1"/>
                </a:solidFill>
                <a:latin typeface="Albert Sans" pitchFamily="2"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5400" noProof="0" dirty="0"/>
              <a:t>What is a “green bank”?</a:t>
            </a:r>
          </a:p>
        </p:txBody>
      </p:sp>
      <p:sp>
        <p:nvSpPr>
          <p:cNvPr id="6" name="Content Placeholder 2">
            <a:extLst>
              <a:ext uri="{FF2B5EF4-FFF2-40B4-BE49-F238E27FC236}">
                <a16:creationId xmlns:a16="http://schemas.microsoft.com/office/drawing/2014/main" id="{4DB4D97F-2419-64EA-14E0-F474F56D3EEA}"/>
              </a:ext>
            </a:extLst>
          </p:cNvPr>
          <p:cNvSpPr txBox="1">
            <a:spLocks/>
          </p:cNvSpPr>
          <p:nvPr/>
        </p:nvSpPr>
        <p:spPr>
          <a:xfrm>
            <a:off x="934494" y="1928813"/>
            <a:ext cx="10515600" cy="42529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lbert Sans"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noProof="0" dirty="0"/>
              <a:t>Facilitates</a:t>
            </a:r>
            <a:r>
              <a:rPr lang="en-US" sz="2400" noProof="0" dirty="0"/>
              <a:t> private investment into domestic low-carbon, climate-resilient infrastructure</a:t>
            </a:r>
          </a:p>
          <a:p>
            <a:r>
              <a:rPr lang="en-US" sz="2400" b="1" noProof="0" dirty="0"/>
              <a:t>Focuses on</a:t>
            </a:r>
            <a:r>
              <a:rPr lang="en-US" sz="2400" noProof="0" dirty="0"/>
              <a:t> renewable energy, energy efficiency, and alternative fuel vehicles and infrastructure</a:t>
            </a:r>
          </a:p>
          <a:p>
            <a:r>
              <a:rPr lang="en-US" sz="2400" b="1" noProof="0" dirty="0"/>
              <a:t>Supports </a:t>
            </a:r>
            <a:r>
              <a:rPr lang="en-US" sz="2400" noProof="0" dirty="0"/>
              <a:t>single-family and multi-family residential, commercial, industrial, non-profit, government sectors</a:t>
            </a:r>
          </a:p>
          <a:p>
            <a:r>
              <a:rPr lang="en-US" sz="2400" noProof="0" dirty="0"/>
              <a:t>A public, quasi-public, or non-profit entity (typically not a regulated depository institution)</a:t>
            </a:r>
          </a:p>
          <a:p>
            <a:pPr marL="0" indent="0">
              <a:buFont typeface="Arial" panose="020B0604020202020204" pitchFamily="34" charset="0"/>
              <a:buNone/>
            </a:pPr>
            <a:endParaRPr lang="en-US" sz="2400" noProof="0" dirty="0"/>
          </a:p>
          <a:p>
            <a:r>
              <a:rPr lang="en-US" sz="2400" noProof="0" dirty="0"/>
              <a:t>There are 50+ green banks in the US</a:t>
            </a:r>
          </a:p>
        </p:txBody>
      </p:sp>
    </p:spTree>
    <p:extLst>
      <p:ext uri="{BB962C8B-B14F-4D97-AF65-F5344CB8AC3E}">
        <p14:creationId xmlns:p14="http://schemas.microsoft.com/office/powerpoint/2010/main" val="282091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E3F0A-5F14-504B-2ED9-ECD0AC68451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C47A1-AF10-27ED-4530-3B38B2BC6B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noProof="0" smtClean="0"/>
              <a:t>5</a:t>
            </a:fld>
            <a:endParaRPr lang="en-US" noProof="0" dirty="0"/>
          </a:p>
        </p:txBody>
      </p:sp>
      <p:sp>
        <p:nvSpPr>
          <p:cNvPr id="6" name="Content Placeholder 2">
            <a:extLst>
              <a:ext uri="{FF2B5EF4-FFF2-40B4-BE49-F238E27FC236}">
                <a16:creationId xmlns:a16="http://schemas.microsoft.com/office/drawing/2014/main" id="{E617881E-221C-B7F2-29C4-7A003EEE55B9}"/>
              </a:ext>
            </a:extLst>
          </p:cNvPr>
          <p:cNvSpPr txBox="1">
            <a:spLocks/>
          </p:cNvSpPr>
          <p:nvPr/>
        </p:nvSpPr>
        <p:spPr>
          <a:xfrm>
            <a:off x="1511142" y="3117405"/>
            <a:ext cx="8876772" cy="293151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lbert Sans"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noProof="0" dirty="0"/>
              <a:t>Created</a:t>
            </a:r>
            <a:r>
              <a:rPr lang="en-US" sz="2400" noProof="0" dirty="0"/>
              <a:t> to fill void of clean energy financing in Indiana</a:t>
            </a:r>
          </a:p>
          <a:p>
            <a:r>
              <a:rPr lang="en-US" sz="2400" b="1" noProof="0" dirty="0"/>
              <a:t>Supported </a:t>
            </a:r>
            <a:r>
              <a:rPr lang="en-US" sz="2400" noProof="0" dirty="0"/>
              <a:t>by</a:t>
            </a:r>
            <a:r>
              <a:rPr lang="en-US" sz="2400" b="1" noProof="0" dirty="0"/>
              <a:t> </a:t>
            </a:r>
            <a:r>
              <a:rPr lang="en-US" sz="2400" noProof="0" dirty="0"/>
              <a:t>local philanthropy</a:t>
            </a:r>
          </a:p>
          <a:p>
            <a:r>
              <a:rPr lang="en-US" sz="2400" b="1" noProof="0" dirty="0"/>
              <a:t>Supported</a:t>
            </a:r>
            <a:r>
              <a:rPr lang="en-US" sz="2400" noProof="0" dirty="0"/>
              <a:t> by other green banks: MI Saves</a:t>
            </a:r>
          </a:p>
          <a:p>
            <a:r>
              <a:rPr lang="en-US" sz="2400" noProof="0" dirty="0"/>
              <a:t>Established national partners for our loan programs</a:t>
            </a:r>
            <a:br>
              <a:rPr lang="en-US" sz="2400" noProof="0" dirty="0"/>
            </a:br>
            <a:r>
              <a:rPr lang="en-US" sz="2400" noProof="0" dirty="0"/>
              <a:t>	Inclusive Prosperity Capital (IPC) – Smart e Residential loans</a:t>
            </a:r>
            <a:br>
              <a:rPr lang="en-US" sz="2400" noProof="0" dirty="0"/>
            </a:br>
            <a:r>
              <a:rPr lang="en-US" sz="2400" noProof="0" dirty="0"/>
              <a:t>	National Energy Improvement Fund (NEIF) – Commercial loans</a:t>
            </a:r>
          </a:p>
        </p:txBody>
      </p:sp>
      <p:pic>
        <p:nvPicPr>
          <p:cNvPr id="2" name="Google Shape;143;p2" descr="A black background with blue text&#10;&#10;Description automatically generated">
            <a:extLst>
              <a:ext uri="{FF2B5EF4-FFF2-40B4-BE49-F238E27FC236}">
                <a16:creationId xmlns:a16="http://schemas.microsoft.com/office/drawing/2014/main" id="{B4A94EA5-6360-4246-39E6-0C5B879961F9}"/>
              </a:ext>
            </a:extLst>
          </p:cNvPr>
          <p:cNvPicPr preferRelativeResize="0"/>
          <p:nvPr/>
        </p:nvPicPr>
        <p:blipFill rotWithShape="1">
          <a:blip r:embed="rId2">
            <a:alphaModFix/>
          </a:blip>
          <a:srcRect/>
          <a:stretch/>
        </p:blipFill>
        <p:spPr>
          <a:xfrm>
            <a:off x="2808998" y="451249"/>
            <a:ext cx="6310393" cy="1855345"/>
          </a:xfrm>
          <a:prstGeom prst="rect">
            <a:avLst/>
          </a:prstGeom>
          <a:noFill/>
          <a:ln>
            <a:noFill/>
          </a:ln>
        </p:spPr>
      </p:pic>
      <p:sp>
        <p:nvSpPr>
          <p:cNvPr id="5" name="TextBox 4">
            <a:extLst>
              <a:ext uri="{FF2B5EF4-FFF2-40B4-BE49-F238E27FC236}">
                <a16:creationId xmlns:a16="http://schemas.microsoft.com/office/drawing/2014/main" id="{BE372C2B-BC8B-172C-7C71-D8BF2AA05A0B}"/>
              </a:ext>
            </a:extLst>
          </p:cNvPr>
          <p:cNvSpPr txBox="1"/>
          <p:nvPr/>
        </p:nvSpPr>
        <p:spPr>
          <a:xfrm>
            <a:off x="2141715" y="2520123"/>
            <a:ext cx="7763857" cy="430887"/>
          </a:xfrm>
          <a:prstGeom prst="rect">
            <a:avLst/>
          </a:prstGeom>
          <a:noFill/>
        </p:spPr>
        <p:txBody>
          <a:bodyPr wrap="none" rtlCol="0">
            <a:spAutoFit/>
          </a:bodyPr>
          <a:lstStyle/>
          <a:p>
            <a:r>
              <a:rPr lang="en-US" sz="2200" b="1" noProof="0" dirty="0">
                <a:solidFill>
                  <a:srgbClr val="57B6B9"/>
                </a:solidFill>
              </a:rPr>
              <a:t>Why the Indiana Energy Independence Fund (IEIF) was created:</a:t>
            </a:r>
            <a:r>
              <a:rPr lang="en-US" b="1" noProof="0" dirty="0">
                <a:solidFill>
                  <a:srgbClr val="57B6B9"/>
                </a:solidFill>
              </a:rPr>
              <a:t> </a:t>
            </a:r>
            <a:endParaRPr lang="en-US" noProof="0" dirty="0"/>
          </a:p>
        </p:txBody>
      </p:sp>
    </p:spTree>
    <p:extLst>
      <p:ext uri="{BB962C8B-B14F-4D97-AF65-F5344CB8AC3E}">
        <p14:creationId xmlns:p14="http://schemas.microsoft.com/office/powerpoint/2010/main" val="3870528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CDD34-6A81-0E2A-43F5-6913D499F8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96E336-F755-3DB0-C9CD-C5B5A5175E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noProof="0" smtClean="0"/>
              <a:t>6</a:t>
            </a:fld>
            <a:endParaRPr lang="en-US" noProof="0" dirty="0"/>
          </a:p>
        </p:txBody>
      </p:sp>
      <p:sp>
        <p:nvSpPr>
          <p:cNvPr id="2" name="Title 1">
            <a:extLst>
              <a:ext uri="{FF2B5EF4-FFF2-40B4-BE49-F238E27FC236}">
                <a16:creationId xmlns:a16="http://schemas.microsoft.com/office/drawing/2014/main" id="{562FD113-F8BD-FA18-25C9-41B26B94AD93}"/>
              </a:ext>
            </a:extLst>
          </p:cNvPr>
          <p:cNvSpPr>
            <a:spLocks noGrp="1"/>
          </p:cNvSpPr>
          <p:nvPr>
            <p:ph type="title"/>
          </p:nvPr>
        </p:nvSpPr>
        <p:spPr>
          <a:xfrm>
            <a:off x="838200" y="3225844"/>
            <a:ext cx="10515600" cy="1325563"/>
          </a:xfrm>
        </p:spPr>
        <p:txBody>
          <a:bodyPr>
            <a:normAutofit/>
          </a:bodyPr>
          <a:lstStyle/>
          <a:p>
            <a:pPr algn="ctr"/>
            <a:r>
              <a:rPr lang="en-US" sz="7200" noProof="0" dirty="0"/>
              <a:t>Residential Financing</a:t>
            </a:r>
          </a:p>
        </p:txBody>
      </p:sp>
      <p:pic>
        <p:nvPicPr>
          <p:cNvPr id="3" name="Google Shape;143;p2" descr="A black background with blue text&#10;&#10;Description automatically generated">
            <a:extLst>
              <a:ext uri="{FF2B5EF4-FFF2-40B4-BE49-F238E27FC236}">
                <a16:creationId xmlns:a16="http://schemas.microsoft.com/office/drawing/2014/main" id="{D9EEAE34-AB8E-9262-5461-AA92F49D8F44}"/>
              </a:ext>
            </a:extLst>
          </p:cNvPr>
          <p:cNvPicPr preferRelativeResize="0"/>
          <p:nvPr/>
        </p:nvPicPr>
        <p:blipFill rotWithShape="1">
          <a:blip r:embed="rId2">
            <a:alphaModFix/>
          </a:blip>
          <a:srcRect/>
          <a:stretch/>
        </p:blipFill>
        <p:spPr>
          <a:xfrm>
            <a:off x="2808998" y="451249"/>
            <a:ext cx="6310393" cy="1855345"/>
          </a:xfrm>
          <a:prstGeom prst="rect">
            <a:avLst/>
          </a:prstGeom>
          <a:noFill/>
          <a:ln>
            <a:noFill/>
          </a:ln>
        </p:spPr>
      </p:pic>
    </p:spTree>
    <p:extLst>
      <p:ext uri="{BB962C8B-B14F-4D97-AF65-F5344CB8AC3E}">
        <p14:creationId xmlns:p14="http://schemas.microsoft.com/office/powerpoint/2010/main" val="999105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5862"/>
                </a:solidFill>
                <a:effectLst/>
                <a:uLnTx/>
                <a:uFillTx/>
                <a:latin typeface="Albert Sans"/>
                <a:sym typeface="Albert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dirty="0">
              <a:ln>
                <a:noFill/>
              </a:ln>
              <a:solidFill>
                <a:srgbClr val="005862"/>
              </a:solidFill>
              <a:effectLst/>
              <a:uLnTx/>
              <a:uFillTx/>
              <a:latin typeface="Albert Sans"/>
              <a:sym typeface="Albert Sans"/>
            </a:endParaRPr>
          </a:p>
        </p:txBody>
      </p:sp>
      <p:graphicFrame>
        <p:nvGraphicFramePr>
          <p:cNvPr id="193" name="Google Shape;193;p8"/>
          <p:cNvGraphicFramePr/>
          <p:nvPr>
            <p:extLst>
              <p:ext uri="{D42A27DB-BD31-4B8C-83A1-F6EECF244321}">
                <p14:modId xmlns:p14="http://schemas.microsoft.com/office/powerpoint/2010/main" val="774689937"/>
              </p:ext>
            </p:extLst>
          </p:nvPr>
        </p:nvGraphicFramePr>
        <p:xfrm>
          <a:off x="1242350" y="1618594"/>
          <a:ext cx="9707300" cy="3570016"/>
        </p:xfrm>
        <a:graphic>
          <a:graphicData uri="http://schemas.openxmlformats.org/drawingml/2006/table">
            <a:tbl>
              <a:tblPr firstRow="1" bandRow="1">
                <a:noFill/>
              </a:tblPr>
              <a:tblGrid>
                <a:gridCol w="1319900">
                  <a:extLst>
                    <a:ext uri="{9D8B030D-6E8A-4147-A177-3AD203B41FA5}">
                      <a16:colId xmlns:a16="http://schemas.microsoft.com/office/drawing/2014/main" val="20000"/>
                    </a:ext>
                  </a:extLst>
                </a:gridCol>
                <a:gridCol w="8387400">
                  <a:extLst>
                    <a:ext uri="{9D8B030D-6E8A-4147-A177-3AD203B41FA5}">
                      <a16:colId xmlns:a16="http://schemas.microsoft.com/office/drawing/2014/main" val="20001"/>
                    </a:ext>
                  </a:extLst>
                </a:gridCol>
              </a:tblGrid>
              <a:tr h="676691">
                <a:tc gridSpan="2">
                  <a:txBody>
                    <a:bodyPr/>
                    <a:lstStyle/>
                    <a:p>
                      <a:pPr marL="466725" marR="0" lvl="0" indent="-457200" algn="l" rtl="0">
                        <a:lnSpc>
                          <a:spcPct val="100000"/>
                        </a:lnSpc>
                        <a:spcBef>
                          <a:spcPts val="0"/>
                        </a:spcBef>
                        <a:spcAft>
                          <a:spcPts val="0"/>
                        </a:spcAft>
                        <a:buClr>
                          <a:srgbClr val="000000"/>
                        </a:buClr>
                        <a:buSzPts val="2400"/>
                        <a:buFont typeface="Arial"/>
                        <a:buNone/>
                      </a:pPr>
                      <a:r>
                        <a:rPr lang="en-US" sz="2400" b="0" i="0" u="none" strike="noStrike" cap="none" noProof="0" dirty="0">
                          <a:ln>
                            <a:noFill/>
                          </a:ln>
                          <a:solidFill>
                            <a:schemeClr val="accent1"/>
                          </a:solidFill>
                          <a:latin typeface="Albert Sans"/>
                          <a:ea typeface="Albert Sans"/>
                          <a:cs typeface="Albert Sans"/>
                          <a:sym typeface="Albert Sans"/>
                        </a:rPr>
                        <a:t>Smart-E Loan - Basic Terms</a:t>
                      </a:r>
                      <a:endParaRPr lang="en-US" sz="3200" b="0" i="0" u="none" strike="noStrike" cap="none" noProof="0" dirty="0">
                        <a:ln>
                          <a:noFill/>
                        </a:ln>
                        <a:solidFill>
                          <a:schemeClr val="accent1"/>
                        </a:solidFill>
                        <a:latin typeface="Albert Sans"/>
                        <a:ea typeface="Albert Sans"/>
                        <a:cs typeface="Albert Sans"/>
                        <a:sym typeface="Albert Sans"/>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6556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noProof="0" dirty="0">
                          <a:ln>
                            <a:noFill/>
                          </a:ln>
                          <a:solidFill>
                            <a:schemeClr val="accent1"/>
                          </a:solidFill>
                          <a:latin typeface="Albert Sans"/>
                          <a:ea typeface="Albert Sans"/>
                          <a:cs typeface="Albert Sans"/>
                          <a:sym typeface="Albert Sans"/>
                        </a:rPr>
                        <a:t>Rate </a:t>
                      </a:r>
                      <a:endParaRPr lang="en-US" sz="1400" u="none" strike="noStrike" cap="none" noProof="0" dirty="0">
                        <a:ln>
                          <a:noFill/>
                        </a:ln>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noProof="0" dirty="0">
                          <a:ln>
                            <a:noFill/>
                          </a:ln>
                          <a:solidFill>
                            <a:srgbClr val="4C4C4C"/>
                          </a:solidFill>
                          <a:latin typeface="Albert Sans"/>
                          <a:ea typeface="Albert Sans"/>
                          <a:cs typeface="Albert Sans"/>
                          <a:sym typeface="Albert Sans"/>
                        </a:rPr>
                        <a:t>6.99%-7.99%*</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125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noProof="0" dirty="0">
                          <a:ln>
                            <a:noFill/>
                          </a:ln>
                          <a:solidFill>
                            <a:schemeClr val="accent1"/>
                          </a:solidFill>
                          <a:latin typeface="Albert Sans"/>
                          <a:ea typeface="Albert Sans"/>
                          <a:cs typeface="Albert Sans"/>
                          <a:sym typeface="Albert Sans"/>
                        </a:rPr>
                        <a:t>Repayment</a:t>
                      </a:r>
                      <a:endParaRPr lang="en-US" sz="1400" u="none" strike="noStrike" cap="none" noProof="0" dirty="0">
                        <a:ln>
                          <a:noFill/>
                        </a:ln>
                      </a:endParaRPr>
                    </a:p>
                  </a:txBody>
                  <a:tcPr marL="91450" marR="91450" marT="45725" marB="457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4C4C4C"/>
                        </a:buClr>
                        <a:buSzPts val="1600"/>
                        <a:buFont typeface="Arial"/>
                        <a:buNone/>
                      </a:pPr>
                      <a:r>
                        <a:rPr lang="en-US" sz="1600" b="0" i="0" u="none" strike="noStrike" cap="none" noProof="0" dirty="0">
                          <a:ln>
                            <a:noFill/>
                          </a:ln>
                          <a:solidFill>
                            <a:srgbClr val="4C4C4C"/>
                          </a:solidFill>
                          <a:latin typeface="Albert Sans"/>
                          <a:ea typeface="Albert Sans"/>
                          <a:cs typeface="Albert Sans"/>
                          <a:sym typeface="Albert Sans"/>
                        </a:rPr>
                        <a:t>5, 7, 10, 12, 15 and 20 year terms available </a:t>
                      </a:r>
                      <a:endParaRPr lang="en-US" sz="1600" b="0" u="none" strike="noStrike" cap="none" noProof="0" dirty="0">
                        <a:ln>
                          <a:noFill/>
                        </a:ln>
                        <a:solidFill>
                          <a:srgbClr val="4C4C4C"/>
                        </a:solidFill>
                        <a:latin typeface="Albert Sans"/>
                        <a:ea typeface="Albert Sans"/>
                        <a:cs typeface="Albert Sans"/>
                        <a:sym typeface="Albert Sans"/>
                      </a:endParaRPr>
                    </a:p>
                  </a:txBody>
                  <a:tcPr marL="91450" marR="91450" marT="45725" marB="457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93100">
                <a:tc>
                  <a:txBody>
                    <a:bodyPr/>
                    <a:lstStyle/>
                    <a:p>
                      <a:pPr marL="0" marR="0" lvl="0" indent="0" algn="l" rtl="0">
                        <a:lnSpc>
                          <a:spcPct val="100000"/>
                        </a:lnSpc>
                        <a:spcBef>
                          <a:spcPts val="0"/>
                        </a:spcBef>
                        <a:spcAft>
                          <a:spcPts val="0"/>
                        </a:spcAft>
                        <a:buClr>
                          <a:schemeClr val="accent1"/>
                        </a:buClr>
                        <a:buSzPts val="1600"/>
                        <a:buFont typeface="Albert Sans"/>
                        <a:buNone/>
                      </a:pPr>
                      <a:r>
                        <a:rPr lang="en-US" sz="1600" b="1" u="none" strike="noStrike" cap="none" noProof="0" dirty="0">
                          <a:ln>
                            <a:noFill/>
                          </a:ln>
                          <a:solidFill>
                            <a:schemeClr val="accent1"/>
                          </a:solidFill>
                          <a:latin typeface="Albert Sans"/>
                          <a:ea typeface="Albert Sans"/>
                          <a:cs typeface="Albert Sans"/>
                          <a:sym typeface="Albert Sans"/>
                        </a:rPr>
                        <a:t>Amount </a:t>
                      </a:r>
                      <a:endParaRPr lang="en-US" sz="1400" u="none" strike="noStrike" cap="none" noProof="0" dirty="0">
                        <a:ln>
                          <a:noFill/>
                        </a:ln>
                      </a:endParaRPr>
                    </a:p>
                  </a:txBody>
                  <a:tcPr marL="91450" marR="91450" marT="45725" marB="457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4C4C4C"/>
                        </a:buClr>
                        <a:buSzPts val="1600"/>
                        <a:buFont typeface="Arial"/>
                        <a:buNone/>
                      </a:pPr>
                      <a:r>
                        <a:rPr lang="en-US" sz="1600" b="0" u="none" strike="noStrike" cap="none" noProof="0" dirty="0">
                          <a:ln>
                            <a:noFill/>
                          </a:ln>
                          <a:solidFill>
                            <a:srgbClr val="4C4C4C"/>
                          </a:solidFill>
                          <a:latin typeface="Albert Sans"/>
                          <a:ea typeface="Albert Sans"/>
                          <a:cs typeface="Albert Sans"/>
                          <a:sym typeface="Albert Sans"/>
                        </a:rPr>
                        <a:t>$500 minimum - $50,000 maximum.  Covers 100% of eligible project costs, no money down</a:t>
                      </a:r>
                      <a:endParaRPr lang="en-US" sz="1400" u="none" strike="noStrike" cap="none" noProof="0" dirty="0">
                        <a:ln>
                          <a:noFill/>
                        </a:ln>
                      </a:endParaRPr>
                    </a:p>
                  </a:txBody>
                  <a:tcPr marL="91450" marR="91450" marT="45725" marB="457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32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noProof="0" dirty="0">
                          <a:ln>
                            <a:noFill/>
                          </a:ln>
                          <a:solidFill>
                            <a:schemeClr val="accent1"/>
                          </a:solidFill>
                          <a:latin typeface="Albert Sans"/>
                          <a:ea typeface="Albert Sans"/>
                          <a:cs typeface="Albert Sans"/>
                          <a:sym typeface="Albert Sans"/>
                        </a:rPr>
                        <a:t>Eligible Borrowers </a:t>
                      </a:r>
                      <a:endParaRPr lang="en-US" sz="1400" u="none" strike="noStrike" cap="none" noProof="0" dirty="0">
                        <a:ln>
                          <a:noFill/>
                        </a:ln>
                      </a:endParaRPr>
                    </a:p>
                  </a:txBody>
                  <a:tcPr marL="91450" marR="91450" marT="45725" marB="457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4C4C4C"/>
                        </a:buClr>
                        <a:buSzPts val="1600"/>
                        <a:buFont typeface="Arial"/>
                        <a:buNone/>
                      </a:pPr>
                      <a:r>
                        <a:rPr lang="en-US" sz="1600" b="0" u="none" strike="noStrike" cap="none" noProof="0" dirty="0">
                          <a:ln>
                            <a:noFill/>
                          </a:ln>
                          <a:solidFill>
                            <a:srgbClr val="4C4C4C"/>
                          </a:solidFill>
                          <a:latin typeface="Albert Sans"/>
                          <a:ea typeface="Albert Sans"/>
                          <a:cs typeface="Albert Sans"/>
                          <a:sym typeface="Albert Sans"/>
                        </a:rPr>
                        <a:t>Owner occupied, 1-4 unit homes</a:t>
                      </a:r>
                      <a:endParaRPr lang="en-US" sz="1600" b="0" u="none" strike="noStrike" cap="none" noProof="0" dirty="0">
                        <a:ln>
                          <a:noFill/>
                        </a:ln>
                        <a:solidFill>
                          <a:srgbClr val="4C4C4C"/>
                        </a:solidFill>
                        <a:highlight>
                          <a:srgbClr val="FFFF00"/>
                        </a:highlight>
                        <a:latin typeface="Albert Sans"/>
                        <a:ea typeface="Albert Sans"/>
                        <a:cs typeface="Albert Sans"/>
                        <a:sym typeface="Albert Sans"/>
                      </a:endParaRPr>
                    </a:p>
                  </a:txBody>
                  <a:tcPr marL="91450" marR="91450" marT="45725" marB="457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94" name="Google Shape;194;p8"/>
          <p:cNvSpPr txBox="1">
            <a:spLocks noGrp="1"/>
          </p:cNvSpPr>
          <p:nvPr>
            <p:ph type="title"/>
          </p:nvPr>
        </p:nvSpPr>
        <p:spPr>
          <a:xfrm>
            <a:off x="0" y="365125"/>
            <a:ext cx="12192000" cy="107009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000"/>
              <a:buFont typeface="Albert Sans"/>
              <a:buNone/>
            </a:pPr>
            <a:r>
              <a:rPr lang="en-US" sz="4000" noProof="0" dirty="0"/>
              <a:t>IEIF Smart-E Residential Financing Program</a:t>
            </a:r>
            <a:endParaRPr lang="en-US" noProof="0" dirty="0"/>
          </a:p>
        </p:txBody>
      </p:sp>
      <p:sp>
        <p:nvSpPr>
          <p:cNvPr id="195" name="Google Shape;195;p8"/>
          <p:cNvSpPr txBox="1"/>
          <p:nvPr/>
        </p:nvSpPr>
        <p:spPr>
          <a:xfrm>
            <a:off x="5683717" y="5396424"/>
            <a:ext cx="5670083" cy="784790"/>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1" u="none" strike="noStrike" kern="0" cap="none" spc="0" normalizeH="0" baseline="0" noProof="0" dirty="0">
                <a:ln>
                  <a:noFill/>
                </a:ln>
                <a:solidFill>
                  <a:srgbClr val="000000"/>
                </a:solidFill>
                <a:effectLst/>
                <a:uLnTx/>
                <a:uFillTx/>
                <a:latin typeface="Albert Sans"/>
                <a:ea typeface="Albert Sans"/>
                <a:cs typeface="Albert Sans"/>
                <a:sym typeface="Albert Sans"/>
              </a:rPr>
              <a:t>*Rates as of 2/14/2025. Subject to change without notice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lang="en-US" sz="900" b="0" i="1" u="none" strike="noStrike" kern="0" cap="none" spc="0" normalizeH="0" baseline="0" noProof="0" dirty="0">
              <a:ln>
                <a:noFill/>
              </a:ln>
              <a:solidFill>
                <a:srgbClr val="000000"/>
              </a:solidFill>
              <a:effectLst/>
              <a:uLnTx/>
              <a:uFillTx/>
              <a:latin typeface="Albert Sans"/>
              <a:ea typeface="Albert Sans"/>
              <a:cs typeface="Albert Sans"/>
              <a:sym typeface="Albert Sans"/>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1" u="none" strike="noStrike" kern="0" cap="none" spc="0" normalizeH="0" baseline="0" noProof="0" dirty="0">
                <a:ln>
                  <a:noFill/>
                </a:ln>
                <a:solidFill>
                  <a:srgbClr val="000000"/>
                </a:solidFill>
                <a:effectLst/>
                <a:uLnTx/>
                <a:uFillTx/>
                <a:latin typeface="Albert Sans"/>
                <a:ea typeface="Albert Sans"/>
                <a:cs typeface="Albert Sans"/>
                <a:sym typeface="Albert Sans"/>
              </a:rPr>
              <a:t>Program shown does not demonstrate all options or structures. Rates, terms, program, and underwriting policies mentioned in this presentation are subject to change without notice. The actual terms and rates applicable to any product or service may vary based on market conditions and other factors. </a:t>
            </a:r>
            <a:endParaRPr kumimoji="0" lang="en-US" sz="1800" b="0" i="0" u="none" strike="noStrike" kern="0" cap="none" spc="0" normalizeH="0" baseline="0" noProof="0" dirty="0">
              <a:ln>
                <a:noFill/>
              </a:ln>
              <a:solidFill>
                <a:srgbClr val="000000"/>
              </a:solidFill>
              <a:effectLst/>
              <a:uLnTx/>
              <a:uFillTx/>
              <a:latin typeface="Albert Sans"/>
              <a:ea typeface="Albert Sans"/>
              <a:cs typeface="Albert Sans"/>
              <a:sym typeface="Albert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0"/>
          <p:cNvSpPr txBox="1">
            <a:spLocks noGrp="1"/>
          </p:cNvSpPr>
          <p:nvPr>
            <p:ph type="title"/>
          </p:nvPr>
        </p:nvSpPr>
        <p:spPr>
          <a:xfrm>
            <a:off x="0" y="415909"/>
            <a:ext cx="12192000" cy="56516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lbert Sans"/>
              <a:buNone/>
            </a:pPr>
            <a:r>
              <a:rPr lang="en-US" sz="4000" noProof="0" dirty="0"/>
              <a:t>What Residential Improvements Qualify? </a:t>
            </a:r>
            <a:endParaRPr lang="en-US" noProof="0" dirty="0"/>
          </a:p>
        </p:txBody>
      </p:sp>
      <p:sp>
        <p:nvSpPr>
          <p:cNvPr id="222" name="Google Shape;2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noProof="0"/>
              <a:t>8</a:t>
            </a:fld>
            <a:endParaRPr lang="en-US" noProof="0" dirty="0"/>
          </a:p>
        </p:txBody>
      </p:sp>
      <p:sp>
        <p:nvSpPr>
          <p:cNvPr id="223" name="Google Shape;223;p10"/>
          <p:cNvSpPr txBox="1"/>
          <p:nvPr/>
        </p:nvSpPr>
        <p:spPr>
          <a:xfrm>
            <a:off x="732692" y="1301261"/>
            <a:ext cx="4305300" cy="584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noProof="0" dirty="0">
                <a:solidFill>
                  <a:schemeClr val="accent2"/>
                </a:solidFill>
                <a:latin typeface="Albert Sans"/>
                <a:ea typeface="Albert Sans"/>
                <a:cs typeface="Albert Sans"/>
                <a:sym typeface="Albert Sans"/>
              </a:rPr>
              <a:t>High-efficiency HVAC</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Heat Pumps</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Furnaces</a:t>
            </a: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Duct Sealing and Insulation</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Smart thermostats</a:t>
            </a:r>
            <a:endParaRPr lang="en-US"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noProof="0" dirty="0">
              <a:solidFill>
                <a:schemeClr val="accent2"/>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noProof="0" dirty="0">
                <a:solidFill>
                  <a:schemeClr val="accent2"/>
                </a:solidFill>
                <a:latin typeface="Albert Sans"/>
                <a:ea typeface="Albert Sans"/>
                <a:cs typeface="Albert Sans"/>
                <a:sym typeface="Albert Sans"/>
              </a:rPr>
              <a:t>Envelope Impro</a:t>
            </a:r>
            <a:r>
              <a:rPr lang="en-US" sz="1800" b="1" noProof="0" dirty="0">
                <a:solidFill>
                  <a:schemeClr val="accent2"/>
                </a:solidFill>
                <a:latin typeface="Albert Sans"/>
                <a:ea typeface="Albert Sans"/>
                <a:cs typeface="Albert Sans"/>
                <a:sym typeface="Albert Sans"/>
              </a:rPr>
              <a:t>vements</a:t>
            </a:r>
            <a:endParaRPr lang="en-US" sz="1800" b="0" i="0" u="none" strike="noStrike" cap="none" noProof="0" dirty="0">
              <a:solidFill>
                <a:schemeClr val="dk1"/>
              </a:solidFill>
              <a:latin typeface="Albert Sans"/>
              <a:ea typeface="Albert Sans"/>
              <a:cs typeface="Albert Sans"/>
              <a:sym typeface="Albert Sans"/>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Window and </a:t>
            </a:r>
            <a:r>
              <a:rPr lang="en-US" sz="1800" noProof="0" dirty="0">
                <a:solidFill>
                  <a:schemeClr val="dk1"/>
                </a:solidFill>
                <a:latin typeface="Albert Sans"/>
                <a:ea typeface="Albert Sans"/>
                <a:cs typeface="Albert Sans"/>
                <a:sym typeface="Albert Sans"/>
              </a:rPr>
              <a:t>E</a:t>
            </a:r>
            <a:r>
              <a:rPr lang="en-US" sz="1800" b="0" i="0" u="none" strike="noStrike" cap="none" noProof="0" dirty="0">
                <a:solidFill>
                  <a:schemeClr val="dk1"/>
                </a:solidFill>
                <a:latin typeface="Albert Sans"/>
                <a:ea typeface="Albert Sans"/>
                <a:cs typeface="Albert Sans"/>
                <a:sym typeface="Albert Sans"/>
              </a:rPr>
              <a:t>xterior doors</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noProof="0" dirty="0">
                <a:solidFill>
                  <a:schemeClr val="dk1"/>
                </a:solidFill>
                <a:latin typeface="Albert Sans"/>
                <a:ea typeface="Albert Sans"/>
                <a:cs typeface="Albert Sans"/>
                <a:sym typeface="Albert Sans"/>
              </a:rPr>
              <a:t>Insulation and </a:t>
            </a:r>
            <a:r>
              <a:rPr lang="en-US" sz="1800" b="0" i="0" u="none" strike="noStrike" cap="none" noProof="0" dirty="0">
                <a:solidFill>
                  <a:schemeClr val="dk1"/>
                </a:solidFill>
                <a:latin typeface="Albert Sans"/>
                <a:ea typeface="Albert Sans"/>
                <a:cs typeface="Albert Sans"/>
                <a:sym typeface="Albert Sans"/>
              </a:rPr>
              <a:t>Insulated Siding</a:t>
            </a:r>
            <a:endParaRPr lang="en-US"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noProof="0" dirty="0">
                <a:solidFill>
                  <a:schemeClr val="accent2"/>
                </a:solidFill>
                <a:latin typeface="Albert Sans"/>
                <a:ea typeface="Albert Sans"/>
                <a:cs typeface="Albert Sans"/>
                <a:sym typeface="Albert Sans"/>
              </a:rPr>
              <a:t>Renewable Energy</a:t>
            </a:r>
            <a:endParaRPr lang="en-US" sz="1800" b="0" i="0" u="none" strike="noStrike" cap="none" noProof="0" dirty="0">
              <a:solidFill>
                <a:schemeClr val="dk1"/>
              </a:solidFill>
              <a:latin typeface="Albert Sans"/>
              <a:ea typeface="Albert Sans"/>
              <a:cs typeface="Albert Sans"/>
              <a:sym typeface="Albert Sans"/>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Solar and battery storage</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Geothermal</a:t>
            </a:r>
            <a:endParaRPr lang="en-US" noProof="0" dirty="0"/>
          </a:p>
          <a:p>
            <a:pPr marL="285750" marR="0" lvl="0" indent="-171450" algn="l" rtl="0">
              <a:lnSpc>
                <a:spcPct val="100000"/>
              </a:lnSpc>
              <a:spcBef>
                <a:spcPts val="0"/>
              </a:spcBef>
              <a:spcAft>
                <a:spcPts val="0"/>
              </a:spcAft>
              <a:buClr>
                <a:schemeClr val="dk1"/>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noProof="0" dirty="0">
                <a:solidFill>
                  <a:schemeClr val="accent2"/>
                </a:solidFill>
                <a:latin typeface="Albert Sans"/>
                <a:ea typeface="Albert Sans"/>
                <a:cs typeface="Albert Sans"/>
                <a:sym typeface="Albert Sans"/>
              </a:rPr>
              <a:t>Water Heating</a:t>
            </a:r>
            <a:endParaRPr lang="en-US" sz="1800" b="0" i="0" u="none" strike="noStrike" cap="none" noProof="0" dirty="0">
              <a:solidFill>
                <a:schemeClr val="dk1"/>
              </a:solidFill>
              <a:latin typeface="Albert Sans"/>
              <a:ea typeface="Albert Sans"/>
              <a:cs typeface="Albert Sans"/>
              <a:sym typeface="Albert Sans"/>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High-Efficiency Water Heaters:</a:t>
            </a:r>
            <a:endParaRPr lang="en-US" sz="1800" b="0" i="0" u="none" strike="noStrike" cap="none" noProof="0" dirty="0">
              <a:solidFill>
                <a:srgbClr val="000000"/>
              </a:solidFill>
              <a:latin typeface="Arial"/>
              <a:ea typeface="Arial"/>
              <a:cs typeface="Arial"/>
              <a:sym typeface="Arial"/>
            </a:endParaRPr>
          </a:p>
          <a:p>
            <a:pPr marL="0" marR="0" lvl="2" indent="0" algn="l" rtl="0">
              <a:lnSpc>
                <a:spcPct val="100000"/>
              </a:lnSpc>
              <a:spcBef>
                <a:spcPts val="0"/>
              </a:spcBef>
              <a:spcAft>
                <a:spcPts val="0"/>
              </a:spcAft>
              <a:buNone/>
            </a:pPr>
            <a:r>
              <a:rPr lang="en-US" sz="1800" b="0" i="0" u="none" strike="noStrike" cap="none" noProof="0" dirty="0">
                <a:solidFill>
                  <a:schemeClr val="dk1"/>
                </a:solidFill>
                <a:latin typeface="Albert Sans"/>
                <a:ea typeface="Albert Sans"/>
                <a:cs typeface="Albert Sans"/>
                <a:sym typeface="Albert Sans"/>
              </a:rPr>
              <a:t>     Gas/Propane/Electric</a:t>
            </a:r>
            <a:endParaRPr lang="en-US" noProof="0" dirty="0"/>
          </a:p>
          <a:p>
            <a:pPr marL="285750" marR="0" lvl="0" indent="-171450" algn="l" rtl="0">
              <a:lnSpc>
                <a:spcPct val="100000"/>
              </a:lnSpc>
              <a:spcBef>
                <a:spcPts val="0"/>
              </a:spcBef>
              <a:spcAft>
                <a:spcPts val="0"/>
              </a:spcAft>
              <a:buClr>
                <a:schemeClr val="dk1"/>
              </a:buClr>
              <a:buSzPts val="1800"/>
              <a:buFont typeface="Arial"/>
              <a:buNone/>
            </a:pPr>
            <a:endParaRPr lang="en-US"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noProof="0" dirty="0">
              <a:solidFill>
                <a:schemeClr val="accent2"/>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p:txBody>
      </p:sp>
      <p:sp>
        <p:nvSpPr>
          <p:cNvPr id="224" name="Google Shape;224;p10"/>
          <p:cNvSpPr txBox="1"/>
          <p:nvPr/>
        </p:nvSpPr>
        <p:spPr>
          <a:xfrm>
            <a:off x="5037992" y="1301261"/>
            <a:ext cx="6421408" cy="4801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noProof="0" dirty="0">
                <a:solidFill>
                  <a:schemeClr val="accent2"/>
                </a:solidFill>
                <a:latin typeface="Albert Sans"/>
                <a:ea typeface="Albert Sans"/>
                <a:cs typeface="Albert Sans"/>
                <a:sym typeface="Albert Sans"/>
              </a:rPr>
              <a:t>Energy </a:t>
            </a:r>
            <a:r>
              <a:rPr lang="en-US" sz="1800" b="1" i="0" u="none" strike="noStrike" cap="none" noProof="0" dirty="0">
                <a:solidFill>
                  <a:srgbClr val="57B5B9"/>
                </a:solidFill>
                <a:latin typeface="Arial"/>
                <a:ea typeface="Arial"/>
                <a:cs typeface="Arial"/>
                <a:sym typeface="Arial"/>
              </a:rPr>
              <a:t>STAR® Appliance</a:t>
            </a:r>
            <a:r>
              <a:rPr lang="en-US" sz="1800" b="1" i="0" u="none" strike="noStrike" cap="none" noProof="0" dirty="0">
                <a:solidFill>
                  <a:schemeClr val="accent2"/>
                </a:solidFill>
                <a:latin typeface="Albert Sans"/>
                <a:ea typeface="Albert Sans"/>
                <a:cs typeface="Albert Sans"/>
                <a:sym typeface="Albert Sans"/>
              </a:rPr>
              <a:t> (limited to 25% financing)</a:t>
            </a: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Refrigerator</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Washers</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Heat pump dryers</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Freezers</a:t>
            </a:r>
            <a:endParaRPr lang="en-US"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noProof="0" dirty="0">
              <a:solidFill>
                <a:schemeClr val="accent2"/>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noProof="0" dirty="0">
                <a:solidFill>
                  <a:schemeClr val="accent2"/>
                </a:solidFill>
                <a:latin typeface="Albert Sans"/>
                <a:ea typeface="Albert Sans"/>
                <a:cs typeface="Albert Sans"/>
                <a:sym typeface="Albert Sans"/>
              </a:rPr>
              <a:t>Lighting and electrical</a:t>
            </a:r>
            <a:endParaRPr lang="en-US" sz="18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Electrical system upgrades</a:t>
            </a:r>
            <a:endParaRPr lang="en-US" noProof="0" dirty="0"/>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EV Charging</a:t>
            </a:r>
            <a:endParaRPr lang="en-US" sz="18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Lighting and controls</a:t>
            </a:r>
            <a:endParaRPr lang="en-US" sz="18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noProof="0" dirty="0">
              <a:solidFill>
                <a:schemeClr val="accent2"/>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noProof="0" dirty="0">
                <a:solidFill>
                  <a:schemeClr val="accent2"/>
                </a:solidFill>
                <a:latin typeface="Albert Sans"/>
                <a:ea typeface="Albert Sans"/>
                <a:cs typeface="Albert Sans"/>
                <a:sym typeface="Albert Sans"/>
              </a:rPr>
              <a:t>Health and safety</a:t>
            </a:r>
            <a:endParaRPr lang="en-US" sz="1800" b="0" i="0" u="none" strike="noStrike" cap="none" noProof="0" dirty="0">
              <a:solidFill>
                <a:schemeClr val="dk1"/>
              </a:solidFill>
              <a:latin typeface="Albert Sans"/>
              <a:ea typeface="Albert Sans"/>
              <a:cs typeface="Albert Sans"/>
              <a:sym typeface="Albert Sans"/>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Asbestos abatements (when coupled with HVAC)</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Mold and Mildew removal and Radon abatement (when coupled with envelope improvements)</a:t>
            </a:r>
            <a:endParaRPr lang="en-US"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a:extLst>
            <a:ext uri="{FF2B5EF4-FFF2-40B4-BE49-F238E27FC236}">
              <a16:creationId xmlns:a16="http://schemas.microsoft.com/office/drawing/2014/main" id="{F5355A59-0EAF-F529-C942-3A6DFE8D7497}"/>
            </a:ext>
          </a:extLst>
        </p:cNvPr>
        <p:cNvGrpSpPr/>
        <p:nvPr/>
      </p:nvGrpSpPr>
      <p:grpSpPr>
        <a:xfrm>
          <a:off x="0" y="0"/>
          <a:ext cx="0" cy="0"/>
          <a:chOff x="0" y="0"/>
          <a:chExt cx="0" cy="0"/>
        </a:xfrm>
      </p:grpSpPr>
      <p:sp>
        <p:nvSpPr>
          <p:cNvPr id="229" name="Google Shape;229;p12">
            <a:extLst>
              <a:ext uri="{FF2B5EF4-FFF2-40B4-BE49-F238E27FC236}">
                <a16:creationId xmlns:a16="http://schemas.microsoft.com/office/drawing/2014/main" id="{6CED5120-2861-8C94-15FB-943CAD620599}"/>
              </a:ext>
            </a:extLst>
          </p:cNvPr>
          <p:cNvSpPr txBox="1">
            <a:spLocks noGrp="1"/>
          </p:cNvSpPr>
          <p:nvPr>
            <p:ph type="title"/>
          </p:nvPr>
        </p:nvSpPr>
        <p:spPr>
          <a:xfrm>
            <a:off x="0" y="415909"/>
            <a:ext cx="12192000" cy="56516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lbert Sans"/>
              <a:buNone/>
            </a:pPr>
            <a:r>
              <a:rPr lang="en-US" sz="4000" noProof="0" dirty="0"/>
              <a:t>What Residential Improvements Qualify? </a:t>
            </a:r>
            <a:endParaRPr lang="en-US" noProof="0" dirty="0"/>
          </a:p>
        </p:txBody>
      </p:sp>
      <p:sp>
        <p:nvSpPr>
          <p:cNvPr id="230" name="Google Shape;230;p12">
            <a:extLst>
              <a:ext uri="{FF2B5EF4-FFF2-40B4-BE49-F238E27FC236}">
                <a16:creationId xmlns:a16="http://schemas.microsoft.com/office/drawing/2014/main" id="{62BD27C0-01F3-62E5-52BF-AA1A5F475517}"/>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noProof="0"/>
              <a:t>9</a:t>
            </a:fld>
            <a:endParaRPr lang="en-US" noProof="0" dirty="0"/>
          </a:p>
        </p:txBody>
      </p:sp>
      <p:sp>
        <p:nvSpPr>
          <p:cNvPr id="231" name="Google Shape;231;p12">
            <a:extLst>
              <a:ext uri="{FF2B5EF4-FFF2-40B4-BE49-F238E27FC236}">
                <a16:creationId xmlns:a16="http://schemas.microsoft.com/office/drawing/2014/main" id="{4A464031-AFF7-378A-6B0B-83EC08E74A48}"/>
              </a:ext>
            </a:extLst>
          </p:cNvPr>
          <p:cNvSpPr txBox="1"/>
          <p:nvPr/>
        </p:nvSpPr>
        <p:spPr>
          <a:xfrm>
            <a:off x="2582008" y="1397675"/>
            <a:ext cx="6277707"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noProof="0" dirty="0">
                <a:solidFill>
                  <a:schemeClr val="accent2"/>
                </a:solidFill>
                <a:latin typeface="Albert Sans"/>
                <a:ea typeface="Albert Sans"/>
                <a:cs typeface="Albert Sans"/>
                <a:sym typeface="Albert Sans"/>
              </a:rPr>
              <a:t>Other possible measures (limited to 25% financing)</a:t>
            </a:r>
            <a:endParaRPr lang="en-US" sz="1800" b="0" i="0" u="none" strike="noStrike" cap="none" noProof="0" dirty="0">
              <a:solidFill>
                <a:schemeClr val="dk1"/>
              </a:solidFill>
              <a:latin typeface="Albert Sans"/>
              <a:ea typeface="Albert Sans"/>
              <a:cs typeface="Albert Sans"/>
              <a:sym typeface="Albert Sans"/>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Tree removal</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Home generators</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Low Flow Fixtures</a:t>
            </a:r>
            <a:endParaRPr lang="en-US" sz="1400" b="0" i="0" u="none" strike="noStrike" cap="none" noProof="0"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noProof="0" dirty="0">
                <a:solidFill>
                  <a:schemeClr val="dk1"/>
                </a:solidFill>
                <a:latin typeface="Albert Sans"/>
                <a:ea typeface="Albert Sans"/>
                <a:cs typeface="Albert Sans"/>
                <a:sym typeface="Albert Sans"/>
              </a:rPr>
              <a:t>Unlisted measures that are relevant to improving energy efficiency</a:t>
            </a:r>
            <a:endParaRPr lang="en-US"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noProof="0" dirty="0">
                <a:solidFill>
                  <a:schemeClr val="dk1"/>
                </a:solidFill>
                <a:latin typeface="Albert Sans"/>
                <a:ea typeface="Albert Sans"/>
                <a:cs typeface="Albert Sans"/>
                <a:sym typeface="Albert Sans"/>
              </a:rPr>
              <a:t>*Proposed measures are subject to review and approval for program eligibility by the Indiana Energy Independence Fund</a:t>
            </a:r>
            <a:endParaRPr lang="en-US" noProof="0" dirty="0"/>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noProof="0" dirty="0">
              <a:solidFill>
                <a:schemeClr val="dk1"/>
              </a:solidFill>
              <a:latin typeface="Albert Sans"/>
              <a:ea typeface="Albert Sans"/>
              <a:cs typeface="Albert Sans"/>
              <a:sym typeface="Albert Sans"/>
            </a:endParaRPr>
          </a:p>
        </p:txBody>
      </p:sp>
      <p:sp>
        <p:nvSpPr>
          <p:cNvPr id="232" name="Google Shape;232;p12">
            <a:extLst>
              <a:ext uri="{FF2B5EF4-FFF2-40B4-BE49-F238E27FC236}">
                <a16:creationId xmlns:a16="http://schemas.microsoft.com/office/drawing/2014/main" id="{223DC7BD-622F-4A47-58B3-720F02616CC5}"/>
              </a:ext>
            </a:extLst>
          </p:cNvPr>
          <p:cNvSpPr txBox="1"/>
          <p:nvPr/>
        </p:nvSpPr>
        <p:spPr>
          <a:xfrm>
            <a:off x="2582008" y="4490411"/>
            <a:ext cx="6348047"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noProof="0" dirty="0">
                <a:solidFill>
                  <a:schemeClr val="dk1"/>
                </a:solidFill>
                <a:latin typeface="Albert Sans"/>
                <a:ea typeface="Albert Sans"/>
                <a:cs typeface="Albert Sans"/>
                <a:sym typeface="Albert Sans"/>
              </a:rPr>
              <a:t>For a Full Detailed List of Eligible Measures Go to the IEIF Website: </a:t>
            </a:r>
            <a:endParaRPr lang="en-US" noProof="0" dirty="0"/>
          </a:p>
          <a:p>
            <a:pPr marL="0" marR="0" lvl="0" indent="0" algn="l" rtl="0">
              <a:lnSpc>
                <a:spcPct val="100000"/>
              </a:lnSpc>
              <a:spcBef>
                <a:spcPts val="0"/>
              </a:spcBef>
              <a:spcAft>
                <a:spcPts val="0"/>
              </a:spcAft>
              <a:buNone/>
            </a:pPr>
            <a:endParaRPr lang="en-US" sz="1600" b="0" i="0" u="none" strike="noStrike" cap="none" noProof="0" dirty="0">
              <a:solidFill>
                <a:schemeClr val="dk1"/>
              </a:solidFill>
              <a:latin typeface="Albert Sans"/>
              <a:ea typeface="Albert Sans"/>
              <a:cs typeface="Albert Sans"/>
              <a:sym typeface="Albert Sans"/>
            </a:endParaRPr>
          </a:p>
          <a:p>
            <a:pPr marL="0" marR="0" lvl="0" indent="0" algn="l" rtl="0">
              <a:lnSpc>
                <a:spcPct val="100000"/>
              </a:lnSpc>
              <a:spcBef>
                <a:spcPts val="0"/>
              </a:spcBef>
              <a:spcAft>
                <a:spcPts val="0"/>
              </a:spcAft>
              <a:buNone/>
            </a:pPr>
            <a:r>
              <a:rPr lang="en-US" sz="1200" b="1" i="0" u="sng" strike="noStrike" cap="none" noProof="0" dirty="0">
                <a:solidFill>
                  <a:srgbClr val="0070C0"/>
                </a:solidFill>
                <a:latin typeface="Albert Sans"/>
                <a:ea typeface="Albert Sans"/>
                <a:cs typeface="Albert Sans"/>
                <a:sym typeface="Albert Sans"/>
                <a:hlinkClick r:id="rId3">
                  <a:extLst>
                    <a:ext uri="{A12FA001-AC4F-418D-AE19-62706E023703}">
                      <ahyp:hlinkClr xmlns:ahyp="http://schemas.microsoft.com/office/drawing/2018/hyperlinkcolor" val="tx"/>
                    </a:ext>
                  </a:extLst>
                </a:hlinkClick>
              </a:rPr>
              <a:t>IEIF-Eligible Residential Measures</a:t>
            </a:r>
            <a:endParaRPr lang="en-US" sz="1200" b="1" i="0" u="none" strike="noStrike" cap="none" noProof="0" dirty="0">
              <a:solidFill>
                <a:srgbClr val="0070C0"/>
              </a:solidFill>
              <a:latin typeface="Arial"/>
              <a:ea typeface="Arial"/>
              <a:cs typeface="Arial"/>
              <a:sym typeface="Arial"/>
            </a:endParaRPr>
          </a:p>
          <a:p>
            <a:pPr marL="0" marR="0" lvl="0" indent="0" algn="l" rtl="0">
              <a:lnSpc>
                <a:spcPct val="100000"/>
              </a:lnSpc>
              <a:spcBef>
                <a:spcPts val="0"/>
              </a:spcBef>
              <a:spcAft>
                <a:spcPts val="0"/>
              </a:spcAft>
              <a:buNone/>
            </a:pPr>
            <a:endParaRPr lang="en-US" sz="1400" b="0" i="0" u="none" strike="noStrike" cap="none" noProof="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21759382"/>
      </p:ext>
    </p:extLst>
  </p:cSld>
  <p:clrMapOvr>
    <a:masterClrMapping/>
  </p:clrMapOvr>
</p:sld>
</file>

<file path=ppt/theme/theme1.xml><?xml version="1.0" encoding="utf-8"?>
<a:theme xmlns:a="http://schemas.openxmlformats.org/drawingml/2006/main" name="Office Theme">
  <a:themeElements>
    <a:clrScheme name="Indiana Energy Independence Fund">
      <a:dk1>
        <a:sysClr val="windowText" lastClr="000000"/>
      </a:dk1>
      <a:lt1>
        <a:sysClr val="window" lastClr="FFFFFF"/>
      </a:lt1>
      <a:dk2>
        <a:srgbClr val="44546A"/>
      </a:dk2>
      <a:lt2>
        <a:srgbClr val="E7E6E6"/>
      </a:lt2>
      <a:accent1>
        <a:srgbClr val="005862"/>
      </a:accent1>
      <a:accent2>
        <a:srgbClr val="57B6B9"/>
      </a:accent2>
      <a:accent3>
        <a:srgbClr val="AEC758"/>
      </a:accent3>
      <a:accent4>
        <a:srgbClr val="F1C232"/>
      </a:accent4>
      <a:accent5>
        <a:srgbClr val="999999"/>
      </a:accent5>
      <a:accent6>
        <a:srgbClr val="FFFFFF"/>
      </a:accent6>
      <a:hlink>
        <a:srgbClr val="0066CC"/>
      </a:hlink>
      <a:folHlink>
        <a:srgbClr val="2CBBEE"/>
      </a:folHlink>
    </a:clrScheme>
    <a:fontScheme name="IN Energy Independence Fund">
      <a:majorFont>
        <a:latin typeface="Albert Sans"/>
        <a:ea typeface=""/>
        <a:cs typeface=""/>
      </a:majorFont>
      <a:minorFont>
        <a:latin typeface="Alber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IF Presentation" id="{A2CFFD39-21B1-470F-B801-429B8E94CF66}" vid="{12F9E007-7E9D-42E3-8DD9-9D2979EA64AA}"/>
    </a:ext>
  </a:extLst>
</a:theme>
</file>

<file path=ppt/theme/theme2.xml><?xml version="1.0" encoding="utf-8"?>
<a:theme xmlns:a="http://schemas.openxmlformats.org/drawingml/2006/main" name="1_Office Theme">
  <a:themeElements>
    <a:clrScheme name="Indiana Energy Independence Fund">
      <a:dk1>
        <a:srgbClr val="000000"/>
      </a:dk1>
      <a:lt1>
        <a:srgbClr val="FFFFFF"/>
      </a:lt1>
      <a:dk2>
        <a:srgbClr val="44546A"/>
      </a:dk2>
      <a:lt2>
        <a:srgbClr val="E7E6E6"/>
      </a:lt2>
      <a:accent1>
        <a:srgbClr val="005862"/>
      </a:accent1>
      <a:accent2>
        <a:srgbClr val="57B6B9"/>
      </a:accent2>
      <a:accent3>
        <a:srgbClr val="AEC758"/>
      </a:accent3>
      <a:accent4>
        <a:srgbClr val="F1C232"/>
      </a:accent4>
      <a:accent5>
        <a:srgbClr val="999999"/>
      </a:accent5>
      <a:accent6>
        <a:srgbClr val="FFFFFF"/>
      </a:accent6>
      <a:hlink>
        <a:srgbClr val="0066CC"/>
      </a:hlink>
      <a:folHlink>
        <a:srgbClr val="2CBBE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E27437F290A742B33C50902C59475C" ma:contentTypeVersion="14" ma:contentTypeDescription="Create a new document." ma:contentTypeScope="" ma:versionID="83b0cad4b86e6ff515380b199453135e">
  <xsd:schema xmlns:xsd="http://www.w3.org/2001/XMLSchema" xmlns:xs="http://www.w3.org/2001/XMLSchema" xmlns:p="http://schemas.microsoft.com/office/2006/metadata/properties" xmlns:ns2="78564ab5-b4a5-4767-8d79-cd53dfe02758" xmlns:ns3="f4f4bc07-40b7-4e61-9bed-2568226f4de5" targetNamespace="http://schemas.microsoft.com/office/2006/metadata/properties" ma:root="true" ma:fieldsID="6d496b3b6527d717c1c7b74f96b89c73" ns2:_="" ns3:_="">
    <xsd:import namespace="78564ab5-b4a5-4767-8d79-cd53dfe02758"/>
    <xsd:import namespace="f4f4bc07-40b7-4e61-9bed-2568226f4d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64ab5-b4a5-4767-8d79-cd53dfe02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cea897-e294-4e5a-891a-91714734c0b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f4bc07-40b7-4e61-9bed-2568226f4d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d96dac-73ce-49ad-ad69-b255746e8089}" ma:internalName="TaxCatchAll" ma:showField="CatchAllData" ma:web="f4f4bc07-40b7-4e61-9bed-2568226f4d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4f4bc07-40b7-4e61-9bed-2568226f4de5" xsi:nil="true"/>
    <lcf76f155ced4ddcb4097134ff3c332f xmlns="78564ab5-b4a5-4767-8d79-cd53dfe0275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0D6986-8D4B-460B-A341-489EBD9D98A5}"/>
</file>

<file path=customXml/itemProps2.xml><?xml version="1.0" encoding="utf-8"?>
<ds:datastoreItem xmlns:ds="http://schemas.openxmlformats.org/officeDocument/2006/customXml" ds:itemID="{BD0DDD30-C0F1-4A0D-A6CC-CCE2661AB75A}"/>
</file>

<file path=customXml/itemProps3.xml><?xml version="1.0" encoding="utf-8"?>
<ds:datastoreItem xmlns:ds="http://schemas.openxmlformats.org/officeDocument/2006/customXml" ds:itemID="{E42158B4-278D-48CF-B191-D7BC82D8A37B}"/>
</file>

<file path=docProps/app.xml><?xml version="1.0" encoding="utf-8"?>
<Properties xmlns="http://schemas.openxmlformats.org/officeDocument/2006/extended-properties" xmlns:vt="http://schemas.openxmlformats.org/officeDocument/2006/docPropsVTypes">
  <Template>Office Theme</Template>
  <TotalTime>8091</TotalTime>
  <Words>853</Words>
  <Application>Microsoft Office PowerPoint</Application>
  <PresentationFormat>Widescreen</PresentationFormat>
  <Paragraphs>153</Paragraphs>
  <Slides>16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Albert Sans</vt:lpstr>
      <vt:lpstr>Albert Sans Medium</vt:lpstr>
      <vt:lpstr>Arial</vt:lpstr>
      <vt:lpstr>Assistant</vt:lpstr>
      <vt:lpstr>Calibri</vt:lpstr>
      <vt:lpstr>Wingdings 2</vt:lpstr>
      <vt:lpstr>Office Theme</vt:lpstr>
      <vt:lpstr>1_Office Theme</vt:lpstr>
      <vt:lpstr>Indiana Energy Independence Fund  Residential and Commercial Clean Energy Financing</vt:lpstr>
      <vt:lpstr>PowerPoint Presentation</vt:lpstr>
      <vt:lpstr>PowerPoint Presentation</vt:lpstr>
      <vt:lpstr>PowerPoint Presentation</vt:lpstr>
      <vt:lpstr>PowerPoint Presentation</vt:lpstr>
      <vt:lpstr>Residential Financing</vt:lpstr>
      <vt:lpstr>IEIF Smart-E Residential Financing Program</vt:lpstr>
      <vt:lpstr>What Residential Improvements Qualify? </vt:lpstr>
      <vt:lpstr>What Residential Improvements Qualify? </vt:lpstr>
      <vt:lpstr>Indiana Lender Details: Residential</vt:lpstr>
      <vt:lpstr>Cost to Participate: Residential </vt:lpstr>
      <vt:lpstr>Commercial Financing</vt:lpstr>
      <vt:lpstr>IEIF Commercial Financing Program</vt:lpstr>
      <vt:lpstr>What Commercial Improvements Qualify? </vt:lpstr>
      <vt:lpstr>Working With IEIF and NEIF: Getting Started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Jensen Handwork</dc:creator>
  <cp:lastModifiedBy>Chris Kerlin</cp:lastModifiedBy>
  <cp:revision>72</cp:revision>
  <cp:lastPrinted>2025-02-04T13:31:00Z</cp:lastPrinted>
  <dcterms:created xsi:type="dcterms:W3CDTF">2024-09-04T15:28:45Z</dcterms:created>
  <dcterms:modified xsi:type="dcterms:W3CDTF">2025-08-13T13:13:55Z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0x010100B2E27437F290A742B33C50902C59475C</vt:lpwstr>
  </property>
</Properties>
</file>