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3.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Masters/notesMaster1.xml" ContentType="application/vnd.openxmlformats-officedocument.presentationml.notesMaster+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style11.xml" ContentType="application/vnd.ms-office.chart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theme/theme1.xml" ContentType="application/vnd.openxmlformats-officedocument.them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7086600" cy="9372600"/>
  <p:embeddedFontLst>
    <p:embeddedFont>
      <p:font typeface="Play" panose="020B0604020202020204"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384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gnK0ruSK34DAuxatrDHVf97CiD9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newecology.sharepoint.com/sites/nei-pm/Shared%20Documents/_Active/Phila%20Energy%20Authority/DOE_WAP_Enhancement/Deliverables/Summary%20Modeling.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newecology.sharepoint.com/sites/nei-pm/Shared%20Documents/_Active/Phila%20Energy%20Authority/DOE_WAP_Enhancement/Deliverables/Summary%20Modeling.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newecology.sharepoint.com/sites/nei-pm/Shared%20Documents/_Active/Phila%20Energy%20Authority/DOE_WAP_Enhancement/Deliverables/Summary%20Modeling.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newecology.sharepoint.com/sites/nei-pm/Shared%20Documents/_Active/Phila%20Energy%20Authority/DOE_WAP_Enhancement/Deliverables/Summary%20Modeling.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newecology.sharepoint.com/sites/nei-pm/Shared%20Documents/_Active/Phila%20Energy%20Authority/DOE_WAP_Enhancement/Deliverables/Summary%20Modeling.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1600"/>
              <a:t>MMBTU/ YEAR (Site)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Sheet4!$A$2</c:f>
              <c:strCache>
                <c:ptCount val="1"/>
                <c:pt idx="0">
                  <c:v>MBTU/ YEAR (Site)</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Sheet4!$B$1:$D$1</c:f>
              <c:strCache>
                <c:ptCount val="3"/>
                <c:pt idx="0">
                  <c:v>Original Condition</c:v>
                </c:pt>
                <c:pt idx="1">
                  <c:v>Post Intervention</c:v>
                </c:pt>
                <c:pt idx="2">
                  <c:v>With Solar</c:v>
                </c:pt>
              </c:strCache>
            </c:strRef>
          </c:cat>
          <c:val>
            <c:numRef>
              <c:f>Sheet4!$B$2:$D$2</c:f>
              <c:numCache>
                <c:formatCode>General</c:formatCode>
                <c:ptCount val="3"/>
                <c:pt idx="0">
                  <c:v>105.1</c:v>
                </c:pt>
                <c:pt idx="1">
                  <c:v>33.9</c:v>
                </c:pt>
                <c:pt idx="2">
                  <c:v>11.7</c:v>
                </c:pt>
              </c:numCache>
            </c:numRef>
          </c:val>
          <c:extLst>
            <c:ext xmlns:c16="http://schemas.microsoft.com/office/drawing/2014/chart" uri="{C3380CC4-5D6E-409C-BE32-E72D297353CC}">
              <c16:uniqueId val="{00000000-66CE-4FA4-B10C-D48A67B3BA47}"/>
            </c:ext>
          </c:extLst>
        </c:ser>
        <c:dLbls>
          <c:dLblPos val="outEnd"/>
          <c:showLegendKey val="0"/>
          <c:showVal val="1"/>
          <c:showCatName val="0"/>
          <c:showSerName val="0"/>
          <c:showPercent val="0"/>
          <c:showBubbleSize val="0"/>
        </c:dLbls>
        <c:gapWidth val="100"/>
        <c:overlap val="-24"/>
        <c:axId val="242297215"/>
        <c:axId val="242288575"/>
      </c:barChart>
      <c:catAx>
        <c:axId val="242297215"/>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42288575"/>
        <c:crosses val="autoZero"/>
        <c:auto val="1"/>
        <c:lblAlgn val="ctr"/>
        <c:lblOffset val="100"/>
        <c:noMultiLvlLbl val="0"/>
      </c:catAx>
      <c:valAx>
        <c:axId val="242288575"/>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42297215"/>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b="1" i="0" u="none" strike="noStrike" kern="1200" baseline="0">
                <a:solidFill>
                  <a:srgbClr val="0E2841"/>
                </a:solidFill>
              </a:rPr>
              <a:t>Market Rate Utility Costs (Yearly)</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'8th'!$A$18</c:f>
              <c:strCache>
                <c:ptCount val="1"/>
                <c:pt idx="0">
                  <c:v>Market Rate Costs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'8th'!$B$17:$C$17</c:f>
              <c:strCache>
                <c:ptCount val="2"/>
                <c:pt idx="0">
                  <c:v>Original Condition</c:v>
                </c:pt>
                <c:pt idx="1">
                  <c:v>Post Intervention</c:v>
                </c:pt>
              </c:strCache>
            </c:strRef>
          </c:cat>
          <c:val>
            <c:numRef>
              <c:f>'8th'!$B$18:$C$18</c:f>
              <c:numCache>
                <c:formatCode>"$"#,##0</c:formatCode>
                <c:ptCount val="2"/>
                <c:pt idx="0">
                  <c:v>2202</c:v>
                </c:pt>
                <c:pt idx="1">
                  <c:v>1233</c:v>
                </c:pt>
              </c:numCache>
            </c:numRef>
          </c:val>
          <c:extLst>
            <c:ext xmlns:c16="http://schemas.microsoft.com/office/drawing/2014/chart" uri="{C3380CC4-5D6E-409C-BE32-E72D297353CC}">
              <c16:uniqueId val="{00000000-8350-4759-B78B-A3488903DCB2}"/>
            </c:ext>
          </c:extLst>
        </c:ser>
        <c:dLbls>
          <c:dLblPos val="inEnd"/>
          <c:showLegendKey val="0"/>
          <c:showVal val="1"/>
          <c:showCatName val="0"/>
          <c:showSerName val="0"/>
          <c:showPercent val="0"/>
          <c:showBubbleSize val="0"/>
        </c:dLbls>
        <c:gapWidth val="100"/>
        <c:overlap val="-24"/>
        <c:axId val="181906175"/>
        <c:axId val="181877855"/>
      </c:barChart>
      <c:catAx>
        <c:axId val="181906175"/>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81877855"/>
        <c:crosses val="autoZero"/>
        <c:auto val="1"/>
        <c:lblAlgn val="ctr"/>
        <c:lblOffset val="100"/>
        <c:noMultiLvlLbl val="0"/>
      </c:catAx>
      <c:valAx>
        <c:axId val="181877855"/>
        <c:scaling>
          <c:orientation val="minMax"/>
        </c:scaling>
        <c:delete val="0"/>
        <c:axPos val="l"/>
        <c:majorGridlines>
          <c:spPr>
            <a:ln w="9525" cap="flat" cmpd="sng" algn="ctr">
              <a:solidFill>
                <a:schemeClr val="tx2">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819061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b="1" i="0" u="none" strike="noStrike" kern="1200" baseline="0">
                <a:solidFill>
                  <a:srgbClr val="0E2841"/>
                </a:solidFill>
              </a:rPr>
              <a:t>Market Rate Utility Costs (Yearly)</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Smedley!$A$10</c:f>
              <c:strCache>
                <c:ptCount val="1"/>
                <c:pt idx="0">
                  <c:v>Market Rate Costs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Smedley!$B$9:$C$9</c:f>
              <c:strCache>
                <c:ptCount val="2"/>
                <c:pt idx="0">
                  <c:v>Original Condition</c:v>
                </c:pt>
                <c:pt idx="1">
                  <c:v>Post Intervention</c:v>
                </c:pt>
              </c:strCache>
            </c:strRef>
          </c:cat>
          <c:val>
            <c:numRef>
              <c:f>Smedley!$B$10:$C$10</c:f>
              <c:numCache>
                <c:formatCode>"$"#,##0</c:formatCode>
                <c:ptCount val="2"/>
                <c:pt idx="0">
                  <c:v>3712</c:v>
                </c:pt>
                <c:pt idx="1">
                  <c:v>2466</c:v>
                </c:pt>
              </c:numCache>
            </c:numRef>
          </c:val>
          <c:extLst>
            <c:ext xmlns:c16="http://schemas.microsoft.com/office/drawing/2014/chart" uri="{C3380CC4-5D6E-409C-BE32-E72D297353CC}">
              <c16:uniqueId val="{00000000-1730-4E05-8BB6-E6581C9F74DB}"/>
            </c:ext>
          </c:extLst>
        </c:ser>
        <c:dLbls>
          <c:dLblPos val="inEnd"/>
          <c:showLegendKey val="0"/>
          <c:showVal val="1"/>
          <c:showCatName val="0"/>
          <c:showSerName val="0"/>
          <c:showPercent val="0"/>
          <c:showBubbleSize val="0"/>
        </c:dLbls>
        <c:gapWidth val="100"/>
        <c:overlap val="-24"/>
        <c:axId val="818766639"/>
        <c:axId val="37399519"/>
      </c:barChart>
      <c:catAx>
        <c:axId val="81876663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7399519"/>
        <c:crosses val="autoZero"/>
        <c:auto val="1"/>
        <c:lblAlgn val="ctr"/>
        <c:lblOffset val="100"/>
        <c:noMultiLvlLbl val="0"/>
      </c:catAx>
      <c:valAx>
        <c:axId val="37399519"/>
        <c:scaling>
          <c:orientation val="minMax"/>
        </c:scaling>
        <c:delete val="0"/>
        <c:axPos val="l"/>
        <c:majorGridlines>
          <c:spPr>
            <a:ln w="9525" cap="flat" cmpd="sng" algn="ctr">
              <a:solidFill>
                <a:schemeClr val="tx2">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8187666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Smedley!$A$8</c:f>
              <c:strCache>
                <c:ptCount val="1"/>
                <c:pt idx="0">
                  <c:v>Site C02e Emissions (lbs/yr)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Smedley!$B$7:$D$7</c:f>
              <c:strCache>
                <c:ptCount val="3"/>
                <c:pt idx="0">
                  <c:v>Original Condition</c:v>
                </c:pt>
                <c:pt idx="1">
                  <c:v>Post Intervention</c:v>
                </c:pt>
                <c:pt idx="2">
                  <c:v>With Solar</c:v>
                </c:pt>
              </c:strCache>
            </c:strRef>
          </c:cat>
          <c:val>
            <c:numRef>
              <c:f>Smedley!$B$8:$D$8</c:f>
              <c:numCache>
                <c:formatCode>General</c:formatCode>
                <c:ptCount val="3"/>
                <c:pt idx="0">
                  <c:v>35265</c:v>
                </c:pt>
                <c:pt idx="1">
                  <c:v>21597</c:v>
                </c:pt>
                <c:pt idx="2">
                  <c:v>18399</c:v>
                </c:pt>
              </c:numCache>
            </c:numRef>
          </c:val>
          <c:extLst>
            <c:ext xmlns:c16="http://schemas.microsoft.com/office/drawing/2014/chart" uri="{C3380CC4-5D6E-409C-BE32-E72D297353CC}">
              <c16:uniqueId val="{00000000-551F-4AF3-B79C-A71CEFE6C87F}"/>
            </c:ext>
          </c:extLst>
        </c:ser>
        <c:dLbls>
          <c:dLblPos val="inEnd"/>
          <c:showLegendKey val="0"/>
          <c:showVal val="1"/>
          <c:showCatName val="0"/>
          <c:showSerName val="0"/>
          <c:showPercent val="0"/>
          <c:showBubbleSize val="0"/>
        </c:dLbls>
        <c:gapWidth val="100"/>
        <c:overlap val="-24"/>
        <c:axId val="1829362351"/>
        <c:axId val="1829370031"/>
      </c:barChart>
      <c:catAx>
        <c:axId val="182936235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829370031"/>
        <c:crosses val="autoZero"/>
        <c:auto val="1"/>
        <c:lblAlgn val="ctr"/>
        <c:lblOffset val="100"/>
        <c:noMultiLvlLbl val="0"/>
      </c:catAx>
      <c:valAx>
        <c:axId val="1829370031"/>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8293623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Smedley!$A$6</c:f>
              <c:strCache>
                <c:ptCount val="1"/>
                <c:pt idx="0">
                  <c:v>THERMS/ YEAR (Site)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Smedley!$B$5:$C$5</c:f>
              <c:strCache>
                <c:ptCount val="2"/>
                <c:pt idx="0">
                  <c:v>Original Condition</c:v>
                </c:pt>
                <c:pt idx="1">
                  <c:v>Post Intervention</c:v>
                </c:pt>
              </c:strCache>
            </c:strRef>
          </c:cat>
          <c:val>
            <c:numRef>
              <c:f>Smedley!$B$6:$C$6</c:f>
              <c:numCache>
                <c:formatCode>General</c:formatCode>
                <c:ptCount val="2"/>
                <c:pt idx="0">
                  <c:v>2117</c:v>
                </c:pt>
                <c:pt idx="1">
                  <c:v>1182</c:v>
                </c:pt>
              </c:numCache>
            </c:numRef>
          </c:val>
          <c:extLst>
            <c:ext xmlns:c16="http://schemas.microsoft.com/office/drawing/2014/chart" uri="{C3380CC4-5D6E-409C-BE32-E72D297353CC}">
              <c16:uniqueId val="{00000000-1F8E-431E-B13B-26BEEE3F8156}"/>
            </c:ext>
          </c:extLst>
        </c:ser>
        <c:dLbls>
          <c:dLblPos val="inEnd"/>
          <c:showLegendKey val="0"/>
          <c:showVal val="1"/>
          <c:showCatName val="0"/>
          <c:showSerName val="0"/>
          <c:showPercent val="0"/>
          <c:showBubbleSize val="0"/>
        </c:dLbls>
        <c:gapWidth val="100"/>
        <c:overlap val="-24"/>
        <c:axId val="211088079"/>
        <c:axId val="1301551567"/>
      </c:barChart>
      <c:catAx>
        <c:axId val="21108807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301551567"/>
        <c:crosses val="autoZero"/>
        <c:auto val="1"/>
        <c:lblAlgn val="ctr"/>
        <c:lblOffset val="100"/>
        <c:noMultiLvlLbl val="0"/>
      </c:catAx>
      <c:valAx>
        <c:axId val="1301551567"/>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110880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Smedley!$A$4</c:f>
              <c:strCache>
                <c:ptCount val="1"/>
                <c:pt idx="0">
                  <c:v>KWH/YEAR (Site)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Smedley!$B$3:$D$3</c:f>
              <c:strCache>
                <c:ptCount val="3"/>
                <c:pt idx="0">
                  <c:v>Original Condition</c:v>
                </c:pt>
                <c:pt idx="1">
                  <c:v>Post Intervention</c:v>
                </c:pt>
                <c:pt idx="2">
                  <c:v>With Solar</c:v>
                </c:pt>
              </c:strCache>
            </c:strRef>
          </c:cat>
          <c:val>
            <c:numRef>
              <c:f>Smedley!$B$4:$D$4</c:f>
              <c:numCache>
                <c:formatCode>General</c:formatCode>
                <c:ptCount val="3"/>
                <c:pt idx="0">
                  <c:v>4165</c:v>
                </c:pt>
                <c:pt idx="1">
                  <c:v>4487</c:v>
                </c:pt>
                <c:pt idx="2">
                  <c:v>-193</c:v>
                </c:pt>
              </c:numCache>
            </c:numRef>
          </c:val>
          <c:extLst>
            <c:ext xmlns:c16="http://schemas.microsoft.com/office/drawing/2014/chart" uri="{C3380CC4-5D6E-409C-BE32-E72D297353CC}">
              <c16:uniqueId val="{00000000-4F5B-48CB-AA44-2492CCF47FE9}"/>
            </c:ext>
          </c:extLst>
        </c:ser>
        <c:dLbls>
          <c:dLblPos val="outEnd"/>
          <c:showLegendKey val="0"/>
          <c:showVal val="1"/>
          <c:showCatName val="0"/>
          <c:showSerName val="0"/>
          <c:showPercent val="0"/>
          <c:showBubbleSize val="0"/>
        </c:dLbls>
        <c:gapWidth val="100"/>
        <c:overlap val="-24"/>
        <c:axId val="124957408"/>
        <c:axId val="124953568"/>
      </c:barChart>
      <c:catAx>
        <c:axId val="124957408"/>
        <c:scaling>
          <c:orientation val="minMax"/>
        </c:scaling>
        <c:delete val="0"/>
        <c:axPos val="b"/>
        <c:numFmt formatCode="General" sourceLinked="1"/>
        <c:majorTickMark val="none"/>
        <c:minorTickMark val="none"/>
        <c:tickLblPos val="low"/>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24953568"/>
        <c:crosses val="autoZero"/>
        <c:auto val="1"/>
        <c:lblAlgn val="ctr"/>
        <c:lblOffset val="100"/>
        <c:noMultiLvlLbl val="0"/>
      </c:catAx>
      <c:valAx>
        <c:axId val="12495356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249574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Smedley!$A$2</c:f>
              <c:strCache>
                <c:ptCount val="1"/>
                <c:pt idx="0">
                  <c:v>MBTU/ YEAR (Site)</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Smedley!$B$1:$D$1</c:f>
              <c:strCache>
                <c:ptCount val="3"/>
                <c:pt idx="0">
                  <c:v>Original Condition</c:v>
                </c:pt>
                <c:pt idx="1">
                  <c:v>Post Intervention</c:v>
                </c:pt>
                <c:pt idx="2">
                  <c:v>With Solar</c:v>
                </c:pt>
              </c:strCache>
            </c:strRef>
          </c:cat>
          <c:val>
            <c:numRef>
              <c:f>Smedley!$B$2:$D$2</c:f>
              <c:numCache>
                <c:formatCode>General</c:formatCode>
                <c:ptCount val="3"/>
                <c:pt idx="0">
                  <c:v>225.9</c:v>
                </c:pt>
                <c:pt idx="1">
                  <c:v>133.5</c:v>
                </c:pt>
                <c:pt idx="2">
                  <c:v>117.5</c:v>
                </c:pt>
              </c:numCache>
            </c:numRef>
          </c:val>
          <c:extLst>
            <c:ext xmlns:c16="http://schemas.microsoft.com/office/drawing/2014/chart" uri="{C3380CC4-5D6E-409C-BE32-E72D297353CC}">
              <c16:uniqueId val="{00000000-6577-4E96-B370-C10954DADC09}"/>
            </c:ext>
          </c:extLst>
        </c:ser>
        <c:dLbls>
          <c:dLblPos val="inEnd"/>
          <c:showLegendKey val="0"/>
          <c:showVal val="1"/>
          <c:showCatName val="0"/>
          <c:showSerName val="0"/>
          <c:showPercent val="0"/>
          <c:showBubbleSize val="0"/>
        </c:dLbls>
        <c:gapWidth val="100"/>
        <c:overlap val="-24"/>
        <c:axId val="546073791"/>
        <c:axId val="546072831"/>
      </c:barChart>
      <c:catAx>
        <c:axId val="54607379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46072831"/>
        <c:crosses val="autoZero"/>
        <c:auto val="1"/>
        <c:lblAlgn val="ctr"/>
        <c:lblOffset val="100"/>
        <c:noMultiLvlLbl val="0"/>
      </c:catAx>
      <c:valAx>
        <c:axId val="546072831"/>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4607379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Site C02e Emissions (</a:t>
            </a:r>
            <a:r>
              <a:rPr lang="en-US" err="1"/>
              <a:t>lbs</a:t>
            </a:r>
            <a:r>
              <a:rPr lang="en-US"/>
              <a:t>/yr)</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Sheet4!$A$11</c:f>
              <c:strCache>
                <c:ptCount val="1"/>
                <c:pt idx="0">
                  <c:v>C02 Emissions (Site)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Sheet4!$B$10:$D$10</c:f>
              <c:strCache>
                <c:ptCount val="3"/>
                <c:pt idx="0">
                  <c:v>Original Condition</c:v>
                </c:pt>
                <c:pt idx="1">
                  <c:v>Post Intervention</c:v>
                </c:pt>
                <c:pt idx="2">
                  <c:v>With Solar</c:v>
                </c:pt>
              </c:strCache>
            </c:strRef>
          </c:cat>
          <c:val>
            <c:numRef>
              <c:f>Sheet4!$B$11:$D$11</c:f>
              <c:numCache>
                <c:formatCode>General</c:formatCode>
                <c:ptCount val="3"/>
                <c:pt idx="0">
                  <c:v>17337</c:v>
                </c:pt>
                <c:pt idx="1">
                  <c:v>9349</c:v>
                </c:pt>
                <c:pt idx="2">
                  <c:v>4904</c:v>
                </c:pt>
              </c:numCache>
            </c:numRef>
          </c:val>
          <c:extLst>
            <c:ext xmlns:c16="http://schemas.microsoft.com/office/drawing/2014/chart" uri="{C3380CC4-5D6E-409C-BE32-E72D297353CC}">
              <c16:uniqueId val="{00000000-1C1B-4678-BF9A-77A4BC342613}"/>
            </c:ext>
          </c:extLst>
        </c:ser>
        <c:dLbls>
          <c:dLblPos val="outEnd"/>
          <c:showLegendKey val="0"/>
          <c:showVal val="1"/>
          <c:showCatName val="0"/>
          <c:showSerName val="0"/>
          <c:showPercent val="0"/>
          <c:showBubbleSize val="0"/>
        </c:dLbls>
        <c:gapWidth val="100"/>
        <c:overlap val="-24"/>
        <c:axId val="682015295"/>
        <c:axId val="682012895"/>
      </c:barChart>
      <c:catAx>
        <c:axId val="682015295"/>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82012895"/>
        <c:crosses val="autoZero"/>
        <c:auto val="1"/>
        <c:lblAlgn val="ctr"/>
        <c:lblOffset val="100"/>
        <c:noMultiLvlLbl val="0"/>
      </c:catAx>
      <c:valAx>
        <c:axId val="682012895"/>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820152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1600"/>
              <a:t>Market Rate Utility Costs (Yearly)</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Sheet4!$A$14</c:f>
              <c:strCache>
                <c:ptCount val="1"/>
                <c:pt idx="0">
                  <c:v>Market Rate Costs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Sheet4!$B$13:$C$13</c:f>
              <c:strCache>
                <c:ptCount val="2"/>
                <c:pt idx="0">
                  <c:v>Original Condition</c:v>
                </c:pt>
                <c:pt idx="1">
                  <c:v>Post Intervention</c:v>
                </c:pt>
              </c:strCache>
            </c:strRef>
          </c:cat>
          <c:val>
            <c:numRef>
              <c:f>Sheet4!$B$14:$C$14</c:f>
              <c:numCache>
                <c:formatCode>"$"#,##0_);[Red]\("$"#,##0\)</c:formatCode>
                <c:ptCount val="2"/>
                <c:pt idx="0" formatCode="&quot;$&quot;#,##0">
                  <c:v>2074</c:v>
                </c:pt>
                <c:pt idx="1">
                  <c:v>1442</c:v>
                </c:pt>
              </c:numCache>
            </c:numRef>
          </c:val>
          <c:extLst>
            <c:ext xmlns:c16="http://schemas.microsoft.com/office/drawing/2014/chart" uri="{C3380CC4-5D6E-409C-BE32-E72D297353CC}">
              <c16:uniqueId val="{00000000-3C50-4759-93BB-9FFF045F38A4}"/>
            </c:ext>
          </c:extLst>
        </c:ser>
        <c:dLbls>
          <c:dLblPos val="outEnd"/>
          <c:showLegendKey val="0"/>
          <c:showVal val="1"/>
          <c:showCatName val="0"/>
          <c:showSerName val="0"/>
          <c:showPercent val="0"/>
          <c:showBubbleSize val="0"/>
        </c:dLbls>
        <c:gapWidth val="100"/>
        <c:overlap val="-24"/>
        <c:axId val="181896095"/>
        <c:axId val="181906655"/>
      </c:barChart>
      <c:catAx>
        <c:axId val="181896095"/>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81906655"/>
        <c:crosses val="autoZero"/>
        <c:auto val="1"/>
        <c:lblAlgn val="ctr"/>
        <c:lblOffset val="100"/>
        <c:noMultiLvlLbl val="0"/>
      </c:catAx>
      <c:valAx>
        <c:axId val="181906655"/>
        <c:scaling>
          <c:orientation val="minMax"/>
        </c:scaling>
        <c:delete val="0"/>
        <c:axPos val="l"/>
        <c:majorGridlines>
          <c:spPr>
            <a:ln w="9525" cap="flat" cmpd="sng" algn="ctr">
              <a:solidFill>
                <a:schemeClr val="tx2">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818960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Sheet4!$A$8</c:f>
              <c:strCache>
                <c:ptCount val="1"/>
                <c:pt idx="0">
                  <c:v>THERMS/ YEAR (Site)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Sheet4!$B$7:$C$7</c:f>
              <c:strCache>
                <c:ptCount val="2"/>
                <c:pt idx="0">
                  <c:v>Original Condition</c:v>
                </c:pt>
                <c:pt idx="1">
                  <c:v>Post Intervention</c:v>
                </c:pt>
              </c:strCache>
              <c:extLst/>
            </c:strRef>
          </c:cat>
          <c:val>
            <c:numRef>
              <c:f>Sheet4!$B$8:$C$8</c:f>
              <c:numCache>
                <c:formatCode>General</c:formatCode>
                <c:ptCount val="2"/>
                <c:pt idx="0">
                  <c:v>893.1</c:v>
                </c:pt>
                <c:pt idx="1">
                  <c:v>23.7</c:v>
                </c:pt>
              </c:numCache>
              <c:extLst/>
            </c:numRef>
          </c:val>
          <c:extLst>
            <c:ext xmlns:c16="http://schemas.microsoft.com/office/drawing/2014/chart" uri="{C3380CC4-5D6E-409C-BE32-E72D297353CC}">
              <c16:uniqueId val="{00000000-785C-4377-8DAE-2BEB28501F7A}"/>
            </c:ext>
          </c:extLst>
        </c:ser>
        <c:dLbls>
          <c:dLblPos val="outEnd"/>
          <c:showLegendKey val="0"/>
          <c:showVal val="1"/>
          <c:showCatName val="0"/>
          <c:showSerName val="0"/>
          <c:showPercent val="0"/>
          <c:showBubbleSize val="0"/>
        </c:dLbls>
        <c:gapWidth val="100"/>
        <c:overlap val="-24"/>
        <c:axId val="98610096"/>
        <c:axId val="98610576"/>
      </c:barChart>
      <c:catAx>
        <c:axId val="986100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98610576"/>
        <c:crosses val="autoZero"/>
        <c:auto val="1"/>
        <c:lblAlgn val="ctr"/>
        <c:lblOffset val="100"/>
        <c:noMultiLvlLbl val="0"/>
      </c:catAx>
      <c:valAx>
        <c:axId val="9861057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98610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3475740657710711"/>
          <c:y val="0.25363220312845652"/>
          <c:w val="0.82709631157948549"/>
          <c:h val="0.60797136115792993"/>
        </c:manualLayout>
      </c:layout>
      <c:barChart>
        <c:barDir val="col"/>
        <c:grouping val="clustered"/>
        <c:varyColors val="0"/>
        <c:ser>
          <c:idx val="0"/>
          <c:order val="0"/>
          <c:tx>
            <c:strRef>
              <c:f>Sheet4!$A$5</c:f>
              <c:strCache>
                <c:ptCount val="1"/>
                <c:pt idx="0">
                  <c:v>KWH/YEAR (Site)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Sheet4!$B$4:$D$4</c:f>
              <c:strCache>
                <c:ptCount val="3"/>
                <c:pt idx="0">
                  <c:v>Original Condition</c:v>
                </c:pt>
                <c:pt idx="1">
                  <c:v>Post Intervention</c:v>
                </c:pt>
                <c:pt idx="2">
                  <c:v>With Solar</c:v>
                </c:pt>
              </c:strCache>
            </c:strRef>
          </c:cat>
          <c:val>
            <c:numRef>
              <c:f>Sheet4!$B$5:$D$5</c:f>
              <c:numCache>
                <c:formatCode>General</c:formatCode>
                <c:ptCount val="3"/>
                <c:pt idx="0">
                  <c:v>4634</c:v>
                </c:pt>
                <c:pt idx="1">
                  <c:v>9241</c:v>
                </c:pt>
                <c:pt idx="2">
                  <c:v>2734</c:v>
                </c:pt>
              </c:numCache>
            </c:numRef>
          </c:val>
          <c:extLst>
            <c:ext xmlns:c16="http://schemas.microsoft.com/office/drawing/2014/chart" uri="{C3380CC4-5D6E-409C-BE32-E72D297353CC}">
              <c16:uniqueId val="{00000000-9F89-4255-9380-0062A71DB1D0}"/>
            </c:ext>
          </c:extLst>
        </c:ser>
        <c:dLbls>
          <c:dLblPos val="outEnd"/>
          <c:showLegendKey val="0"/>
          <c:showVal val="1"/>
          <c:showCatName val="0"/>
          <c:showSerName val="0"/>
          <c:showPercent val="0"/>
          <c:showBubbleSize val="0"/>
        </c:dLbls>
        <c:gapWidth val="100"/>
        <c:overlap val="-24"/>
        <c:axId val="14841471"/>
        <c:axId val="14843391"/>
      </c:barChart>
      <c:catAx>
        <c:axId val="1484147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4843391"/>
        <c:crosses val="autoZero"/>
        <c:auto val="1"/>
        <c:lblAlgn val="ctr"/>
        <c:lblOffset val="100"/>
        <c:noMultiLvlLbl val="0"/>
      </c:catAx>
      <c:valAx>
        <c:axId val="14843391"/>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484147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MBTU/ YEAR (Site)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'8th'!$A$2</c:f>
              <c:strCache>
                <c:ptCount val="1"/>
                <c:pt idx="0">
                  <c:v>8th St</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'8th'!$B$1:$D$1</c:f>
              <c:strCache>
                <c:ptCount val="3"/>
                <c:pt idx="0">
                  <c:v>Original Condition</c:v>
                </c:pt>
                <c:pt idx="1">
                  <c:v>Post Intervention</c:v>
                </c:pt>
                <c:pt idx="2">
                  <c:v>With Solar</c:v>
                </c:pt>
              </c:strCache>
            </c:strRef>
          </c:cat>
          <c:val>
            <c:numRef>
              <c:f>'8th'!$B$2:$D$2</c:f>
              <c:numCache>
                <c:formatCode>General</c:formatCode>
                <c:ptCount val="3"/>
                <c:pt idx="0">
                  <c:v>111.1</c:v>
                </c:pt>
                <c:pt idx="1">
                  <c:v>31.5</c:v>
                </c:pt>
                <c:pt idx="2">
                  <c:v>15.5</c:v>
                </c:pt>
              </c:numCache>
            </c:numRef>
          </c:val>
          <c:extLst>
            <c:ext xmlns:c16="http://schemas.microsoft.com/office/drawing/2014/chart" uri="{C3380CC4-5D6E-409C-BE32-E72D297353CC}">
              <c16:uniqueId val="{00000000-04DB-48C8-AB61-45C47D7A8567}"/>
            </c:ext>
          </c:extLst>
        </c:ser>
        <c:dLbls>
          <c:dLblPos val="inEnd"/>
          <c:showLegendKey val="0"/>
          <c:showVal val="1"/>
          <c:showCatName val="0"/>
          <c:showSerName val="0"/>
          <c:showPercent val="0"/>
          <c:showBubbleSize val="0"/>
        </c:dLbls>
        <c:gapWidth val="100"/>
        <c:overlap val="-24"/>
        <c:axId val="1829366191"/>
        <c:axId val="1829351791"/>
      </c:barChart>
      <c:catAx>
        <c:axId val="182936619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829351791"/>
        <c:crosses val="autoZero"/>
        <c:auto val="1"/>
        <c:lblAlgn val="ctr"/>
        <c:lblOffset val="100"/>
        <c:noMultiLvlLbl val="0"/>
      </c:catAx>
      <c:valAx>
        <c:axId val="1829351791"/>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82936619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'8th'!$A$10</c:f>
              <c:strCache>
                <c:ptCount val="1"/>
                <c:pt idx="0">
                  <c:v>THERMS/ YEAR (Site)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C5D8-434D-93BD-69AED1422C2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'8th'!$B$9:$C$9</c:f>
              <c:strCache>
                <c:ptCount val="2"/>
                <c:pt idx="0">
                  <c:v>Original Condition</c:v>
                </c:pt>
                <c:pt idx="1">
                  <c:v>Post Intervention</c:v>
                </c:pt>
              </c:strCache>
            </c:strRef>
          </c:cat>
          <c:val>
            <c:numRef>
              <c:f>'8th'!$B$10:$C$10</c:f>
              <c:numCache>
                <c:formatCode>General</c:formatCode>
                <c:ptCount val="2"/>
                <c:pt idx="0">
                  <c:v>930</c:v>
                </c:pt>
                <c:pt idx="1">
                  <c:v>0</c:v>
                </c:pt>
              </c:numCache>
            </c:numRef>
          </c:val>
          <c:extLst>
            <c:ext xmlns:c16="http://schemas.microsoft.com/office/drawing/2014/chart" uri="{C3380CC4-5D6E-409C-BE32-E72D297353CC}">
              <c16:uniqueId val="{00000001-C5D8-434D-93BD-69AED1422C2C}"/>
            </c:ext>
          </c:extLst>
        </c:ser>
        <c:dLbls>
          <c:dLblPos val="inEnd"/>
          <c:showLegendKey val="0"/>
          <c:showVal val="1"/>
          <c:showCatName val="0"/>
          <c:showSerName val="0"/>
          <c:showPercent val="0"/>
          <c:showBubbleSize val="0"/>
        </c:dLbls>
        <c:gapWidth val="100"/>
        <c:overlap val="-24"/>
        <c:axId val="284176016"/>
        <c:axId val="284182736"/>
      </c:barChart>
      <c:catAx>
        <c:axId val="28417601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84182736"/>
        <c:crosses val="autoZero"/>
        <c:auto val="1"/>
        <c:lblAlgn val="ctr"/>
        <c:lblOffset val="100"/>
        <c:noMultiLvlLbl val="0"/>
      </c:catAx>
      <c:valAx>
        <c:axId val="28418273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841760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a:t>KWH/YEAR (Site)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'8th'!$A$6</c:f>
              <c:strCache>
                <c:ptCount val="1"/>
                <c:pt idx="0">
                  <c:v>8th St</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'8th'!$B$5:$D$5</c:f>
              <c:strCache>
                <c:ptCount val="3"/>
                <c:pt idx="0">
                  <c:v>Original Condition</c:v>
                </c:pt>
                <c:pt idx="1">
                  <c:v>Post Intervention</c:v>
                </c:pt>
                <c:pt idx="2">
                  <c:v>With Solar</c:v>
                </c:pt>
              </c:strCache>
            </c:strRef>
          </c:cat>
          <c:val>
            <c:numRef>
              <c:f>'8th'!$B$6:$D$6</c:f>
              <c:numCache>
                <c:formatCode>General</c:formatCode>
                <c:ptCount val="3"/>
                <c:pt idx="0">
                  <c:v>5281</c:v>
                </c:pt>
                <c:pt idx="1">
                  <c:v>9229</c:v>
                </c:pt>
                <c:pt idx="2">
                  <c:v>4549</c:v>
                </c:pt>
              </c:numCache>
            </c:numRef>
          </c:val>
          <c:extLst>
            <c:ext xmlns:c16="http://schemas.microsoft.com/office/drawing/2014/chart" uri="{C3380CC4-5D6E-409C-BE32-E72D297353CC}">
              <c16:uniqueId val="{00000000-2C3A-4AFE-A950-437D21AB2CCB}"/>
            </c:ext>
          </c:extLst>
        </c:ser>
        <c:dLbls>
          <c:dLblPos val="inEnd"/>
          <c:showLegendKey val="0"/>
          <c:showVal val="1"/>
          <c:showCatName val="0"/>
          <c:showSerName val="0"/>
          <c:showPercent val="0"/>
          <c:showBubbleSize val="0"/>
        </c:dLbls>
        <c:gapWidth val="100"/>
        <c:overlap val="-24"/>
        <c:axId val="110871376"/>
        <c:axId val="110863696"/>
      </c:barChart>
      <c:catAx>
        <c:axId val="11087137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10863696"/>
        <c:crosses val="autoZero"/>
        <c:auto val="1"/>
        <c:lblAlgn val="ctr"/>
        <c:lblOffset val="100"/>
        <c:noMultiLvlLbl val="0"/>
      </c:catAx>
      <c:valAx>
        <c:axId val="11086369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10871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solidFill>
        <a:schemeClr val="tx1"/>
      </a:solidFill>
    </a:ln>
    <a:effectLst/>
  </c:spPr>
  <c:txPr>
    <a:bodyPr/>
    <a:lstStyle/>
    <a:p>
      <a:pPr>
        <a:defRPr>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Site C02e Emissions (</a:t>
            </a:r>
            <a:r>
              <a:rPr lang="en-US" err="1"/>
              <a:t>lbs</a:t>
            </a:r>
            <a:r>
              <a:rPr lang="en-US"/>
              <a:t>/year)</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'8th'!$A$14</c:f>
              <c:strCache>
                <c:ptCount val="1"/>
                <c:pt idx="0">
                  <c:v>C02e Emissions (Site)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'8th'!$B$13:$D$13</c:f>
              <c:strCache>
                <c:ptCount val="3"/>
                <c:pt idx="0">
                  <c:v>Original Condition</c:v>
                </c:pt>
                <c:pt idx="1">
                  <c:v>Post Intervention</c:v>
                </c:pt>
                <c:pt idx="2">
                  <c:v>With Solar</c:v>
                </c:pt>
              </c:strCache>
            </c:strRef>
          </c:cat>
          <c:val>
            <c:numRef>
              <c:f>'8th'!$B$14:$D$14</c:f>
              <c:numCache>
                <c:formatCode>General</c:formatCode>
                <c:ptCount val="3"/>
                <c:pt idx="0">
                  <c:v>18498</c:v>
                </c:pt>
                <c:pt idx="1">
                  <c:v>9093</c:v>
                </c:pt>
                <c:pt idx="2">
                  <c:v>5896</c:v>
                </c:pt>
              </c:numCache>
            </c:numRef>
          </c:val>
          <c:extLst>
            <c:ext xmlns:c16="http://schemas.microsoft.com/office/drawing/2014/chart" uri="{C3380CC4-5D6E-409C-BE32-E72D297353CC}">
              <c16:uniqueId val="{00000000-CB87-4A56-9CF8-C07A83052CEF}"/>
            </c:ext>
          </c:extLst>
        </c:ser>
        <c:dLbls>
          <c:dLblPos val="inEnd"/>
          <c:showLegendKey val="0"/>
          <c:showVal val="1"/>
          <c:showCatName val="0"/>
          <c:showSerName val="0"/>
          <c:showPercent val="0"/>
          <c:showBubbleSize val="0"/>
        </c:dLbls>
        <c:gapWidth val="100"/>
        <c:overlap val="-24"/>
        <c:axId val="516470127"/>
        <c:axId val="764422543"/>
      </c:barChart>
      <c:catAx>
        <c:axId val="516470127"/>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764422543"/>
        <c:crosses val="autoZero"/>
        <c:auto val="1"/>
        <c:lblAlgn val="ctr"/>
        <c:lblOffset val="100"/>
        <c:noMultiLvlLbl val="0"/>
      </c:catAx>
      <c:valAx>
        <c:axId val="764422543"/>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1647012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10.xml><?xml version="1.0" encoding="utf-8"?>
<cs:colorStyle xmlns:cs="http://schemas.microsoft.com/office/drawing/2012/chartStyle" xmlns:a="http://schemas.openxmlformats.org/drawingml/2006/main" meth="withinLinear" id="19">
  <a:schemeClr val="accent6"/>
</cs:colorStyle>
</file>

<file path=ppt/charts/colors11.xml><?xml version="1.0" encoding="utf-8"?>
<cs:colorStyle xmlns:cs="http://schemas.microsoft.com/office/drawing/2012/chartStyle" xmlns:a="http://schemas.openxmlformats.org/drawingml/2006/main" meth="withinLinearReversed" id="26">
  <a:schemeClr val="accent6"/>
</cs:colorStyle>
</file>

<file path=ppt/charts/colors12.xml><?xml version="1.0" encoding="utf-8"?>
<cs:colorStyle xmlns:cs="http://schemas.microsoft.com/office/drawing/2012/chartStyle" xmlns:a="http://schemas.openxmlformats.org/drawingml/2006/main" meth="withinLinear" id="15">
  <a:schemeClr val="accent2"/>
</cs:colorStyle>
</file>

<file path=ppt/charts/colors13.xml><?xml version="1.0" encoding="utf-8"?>
<cs:colorStyle xmlns:cs="http://schemas.microsoft.com/office/drawing/2012/chartStyle" xmlns:a="http://schemas.openxmlformats.org/drawingml/2006/main" meth="withinLinear" id="17">
  <a:schemeClr val="accent4"/>
</cs:colorStyle>
</file>

<file path=ppt/charts/colors14.xml><?xml version="1.0" encoding="utf-8"?>
<cs:colorStyle xmlns:cs="http://schemas.microsoft.com/office/drawing/2012/chartStyle" xmlns:a="http://schemas.openxmlformats.org/drawingml/2006/main" meth="withinLinear" id="17">
  <a:schemeClr val="accent4"/>
</cs:colorStyle>
</file>

<file path=ppt/charts/colors15.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8">
  <a:schemeClr val="accent5"/>
</cs:colorStyle>
</file>

<file path=ppt/charts/colors7.xml><?xml version="1.0" encoding="utf-8"?>
<cs:colorStyle xmlns:cs="http://schemas.microsoft.com/office/drawing/2012/chartStyle" xmlns:a="http://schemas.openxmlformats.org/drawingml/2006/main" meth="withinLinear" id="17">
  <a:schemeClr val="accent4"/>
</cs:colorStyle>
</file>

<file path=ppt/charts/colors8.xml><?xml version="1.0" encoding="utf-8"?>
<cs:colorStyle xmlns:cs="http://schemas.microsoft.com/office/drawing/2012/chartStyle" xmlns:a="http://schemas.openxmlformats.org/drawingml/2006/main" meth="withinLinear" id="17">
  <a:schemeClr val="accent4"/>
</cs:colorStyle>
</file>

<file path=ppt/charts/colors9.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70860" cy="470257"/>
          </a:xfrm>
          <a:prstGeom prst="rect">
            <a:avLst/>
          </a:prstGeom>
          <a:noFill/>
          <a:ln>
            <a:noFill/>
          </a:ln>
        </p:spPr>
        <p:txBody>
          <a:bodyPr spcFirstLastPara="1" wrap="square" lIns="94025" tIns="47000" rIns="94025" bIns="47000"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14100" y="1"/>
            <a:ext cx="3070860" cy="470257"/>
          </a:xfrm>
          <a:prstGeom prst="rect">
            <a:avLst/>
          </a:prstGeom>
          <a:noFill/>
          <a:ln>
            <a:noFill/>
          </a:ln>
        </p:spPr>
        <p:txBody>
          <a:bodyPr spcFirstLastPara="1" wrap="square" lIns="94025" tIns="47000" rIns="94025" bIns="47000"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334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8660" y="4510564"/>
            <a:ext cx="5669280" cy="3690462"/>
          </a:xfrm>
          <a:prstGeom prst="rect">
            <a:avLst/>
          </a:prstGeom>
          <a:noFill/>
          <a:ln>
            <a:noFill/>
          </a:ln>
        </p:spPr>
        <p:txBody>
          <a:bodyPr spcFirstLastPara="1" wrap="square" lIns="94025" tIns="47000" rIns="94025" bIns="470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902344"/>
            <a:ext cx="3070860" cy="470256"/>
          </a:xfrm>
          <a:prstGeom prst="rect">
            <a:avLst/>
          </a:prstGeom>
          <a:noFill/>
          <a:ln>
            <a:noFill/>
          </a:ln>
        </p:spPr>
        <p:txBody>
          <a:bodyPr spcFirstLastPara="1" wrap="square" lIns="94025" tIns="47000" rIns="94025" bIns="47000"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14100" y="8902344"/>
            <a:ext cx="3070860" cy="470256"/>
          </a:xfrm>
          <a:prstGeom prst="rect">
            <a:avLst/>
          </a:prstGeom>
          <a:noFill/>
          <a:ln>
            <a:noFill/>
          </a:ln>
        </p:spPr>
        <p:txBody>
          <a:bodyPr spcFirstLastPara="1" wrap="square" lIns="94025" tIns="47000" rIns="94025" bIns="470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9:notes"/>
          <p:cNvSpPr txBox="1">
            <a:spLocks noGrp="1"/>
          </p:cNvSpPr>
          <p:nvPr>
            <p:ph type="body" idx="1"/>
          </p:nvPr>
        </p:nvSpPr>
        <p:spPr>
          <a:xfrm>
            <a:off x="695008" y="4387136"/>
            <a:ext cx="5560059" cy="4156234"/>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93" name="Google Shape;93;p49: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7:notes"/>
          <p:cNvSpPr>
            <a:spLocks noGrp="1" noRot="1" noChangeAspect="1"/>
          </p:cNvSpPr>
          <p:nvPr>
            <p:ph type="sldImg" idx="2"/>
          </p:nvPr>
        </p:nvSpPr>
        <p:spPr>
          <a:xfrm>
            <a:off x="719138" y="404813"/>
            <a:ext cx="2462212" cy="13858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7:notes"/>
          <p:cNvSpPr txBox="1">
            <a:spLocks noGrp="1"/>
          </p:cNvSpPr>
          <p:nvPr>
            <p:ph type="body" idx="1"/>
          </p:nvPr>
        </p:nvSpPr>
        <p:spPr>
          <a:xfrm>
            <a:off x="541281" y="1938788"/>
            <a:ext cx="6132272" cy="7028643"/>
          </a:xfrm>
          <a:prstGeom prst="rect">
            <a:avLst/>
          </a:prstGeom>
          <a:noFill/>
          <a:ln>
            <a:noFill/>
          </a:ln>
        </p:spPr>
        <p:txBody>
          <a:bodyPr spcFirstLastPara="1" wrap="square" lIns="94025" tIns="47000" rIns="94025" bIns="47000" anchor="t" anchorCtr="0">
            <a:noAutofit/>
          </a:bodyPr>
          <a:lstStyle/>
          <a:p>
            <a:pPr marL="0" lvl="0" indent="0" algn="l" rtl="0">
              <a:lnSpc>
                <a:spcPct val="100000"/>
              </a:lnSpc>
              <a:spcBef>
                <a:spcPts val="0"/>
              </a:spcBef>
              <a:spcAft>
                <a:spcPts val="0"/>
              </a:spcAft>
              <a:buSzPts val="1400"/>
              <a:buNone/>
            </a:pPr>
            <a:r>
              <a:rPr lang="en-US" sz="1100"/>
              <a:t>Now let’s get into some examples.</a:t>
            </a:r>
            <a:br>
              <a:rPr lang="en-US" sz="1100"/>
            </a:br>
            <a:r>
              <a:rPr lang="en-US" sz="1100"/>
              <a:t>For this first case study, we’re going to move through slowly and talk through the process while we talk about the scope proposed for the property.</a:t>
            </a:r>
            <a:endParaRPr/>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endParaRPr sz="1100"/>
          </a:p>
          <a:p>
            <a:pPr marL="176328" lvl="0" indent="-176328" algn="l" rtl="0">
              <a:lnSpc>
                <a:spcPct val="100000"/>
              </a:lnSpc>
              <a:spcBef>
                <a:spcPts val="0"/>
              </a:spcBef>
              <a:spcAft>
                <a:spcPts val="0"/>
              </a:spcAft>
              <a:buClr>
                <a:schemeClr val="dk1"/>
              </a:buClr>
              <a:buSzPts val="1100"/>
              <a:buFont typeface="Arial"/>
              <a:buChar char="•"/>
            </a:pPr>
            <a:r>
              <a:rPr lang="en-US" sz="1100"/>
              <a:t>As we’ve iterated a number of times already, you have to deal with the </a:t>
            </a:r>
            <a:r>
              <a:rPr lang="en-US" sz="1100" b="1"/>
              <a:t>health, safety and durability first</a:t>
            </a:r>
            <a:r>
              <a:rPr lang="en-US" sz="1100"/>
              <a:t>.  As Emily mentioned in her slide about the home condition continuum, you need to start by reaching for the minimum standards, then durability, safety, and functionality.</a:t>
            </a:r>
            <a:endParaRPr/>
          </a:p>
          <a:p>
            <a:pPr marL="621138" lvl="1" indent="-176328" algn="l" rtl="0">
              <a:lnSpc>
                <a:spcPct val="100000"/>
              </a:lnSpc>
              <a:spcBef>
                <a:spcPts val="0"/>
              </a:spcBef>
              <a:spcAft>
                <a:spcPts val="0"/>
              </a:spcAft>
              <a:buClr>
                <a:schemeClr val="dk1"/>
              </a:buClr>
              <a:buSzPts val="1100"/>
              <a:buFont typeface="Arial"/>
              <a:buChar char="•"/>
            </a:pPr>
            <a:r>
              <a:rPr lang="en-US" sz="1100"/>
              <a:t>Here you can see the orange and yellow boxes representing the critical upgrades that need to be included in the scope before efficiency or electrification could be considered for this house.</a:t>
            </a:r>
            <a:endParaRPr/>
          </a:p>
          <a:p>
            <a:pPr marL="176328" lvl="0" indent="-176328" algn="l" rtl="0">
              <a:lnSpc>
                <a:spcPct val="100000"/>
              </a:lnSpc>
              <a:spcBef>
                <a:spcPts val="0"/>
              </a:spcBef>
              <a:spcAft>
                <a:spcPts val="0"/>
              </a:spcAft>
              <a:buClr>
                <a:schemeClr val="dk1"/>
              </a:buClr>
              <a:buSzPts val="1100"/>
              <a:buFont typeface="Arial"/>
              <a:buChar char="•"/>
            </a:pPr>
            <a:r>
              <a:rPr lang="en-US" sz="1100"/>
              <a:t>Once critical repairs have been addressed you can begin to </a:t>
            </a:r>
            <a:r>
              <a:rPr lang="en-US" sz="1100" b="1"/>
              <a:t>upgrade the efficiency of the home</a:t>
            </a:r>
            <a:r>
              <a:rPr lang="en-US" sz="1100"/>
              <a:t>.  </a:t>
            </a:r>
            <a:endParaRPr/>
          </a:p>
          <a:p>
            <a:pPr marL="646537" lvl="1" indent="-176328" algn="l" rtl="0">
              <a:lnSpc>
                <a:spcPct val="100000"/>
              </a:lnSpc>
              <a:spcBef>
                <a:spcPts val="0"/>
              </a:spcBef>
              <a:spcAft>
                <a:spcPts val="0"/>
              </a:spcAft>
              <a:buClr>
                <a:schemeClr val="dk1"/>
              </a:buClr>
              <a:buSzPts val="1100"/>
              <a:buFont typeface="Arial"/>
              <a:buChar char="•"/>
            </a:pPr>
            <a:r>
              <a:rPr lang="en-US" sz="1100"/>
              <a:t>Lighting and water efficiency measures are simple, low hanging fruit, don’t get so excited about putting in a heat pump that you don’t put in LED’s!</a:t>
            </a:r>
            <a:endParaRPr/>
          </a:p>
          <a:p>
            <a:pPr marL="646537" lvl="1" indent="-176328" algn="l" rtl="0">
              <a:lnSpc>
                <a:spcPct val="100000"/>
              </a:lnSpc>
              <a:spcBef>
                <a:spcPts val="0"/>
              </a:spcBef>
              <a:spcAft>
                <a:spcPts val="0"/>
              </a:spcAft>
              <a:buClr>
                <a:schemeClr val="dk1"/>
              </a:buClr>
              <a:buSzPts val="1100"/>
              <a:buFont typeface="Arial"/>
              <a:buChar char="•"/>
            </a:pPr>
            <a:r>
              <a:rPr lang="en-US" sz="1100"/>
              <a:t>As we discussed in the last slide, </a:t>
            </a:r>
            <a:r>
              <a:rPr lang="en-US" sz="1100" b="1"/>
              <a:t>air sealing and insulation are</a:t>
            </a:r>
            <a:r>
              <a:rPr lang="en-US" sz="1100"/>
              <a:t> KEY elements in the efficiency step.</a:t>
            </a:r>
            <a:endParaRPr/>
          </a:p>
          <a:p>
            <a:pPr marL="176328" lvl="0" indent="-176328" algn="l" rtl="0">
              <a:lnSpc>
                <a:spcPct val="100000"/>
              </a:lnSpc>
              <a:spcBef>
                <a:spcPts val="0"/>
              </a:spcBef>
              <a:spcAft>
                <a:spcPts val="0"/>
              </a:spcAft>
              <a:buClr>
                <a:schemeClr val="dk1"/>
              </a:buClr>
              <a:buSzPts val="1100"/>
              <a:buFont typeface="Arial"/>
              <a:buChar char="•"/>
            </a:pPr>
            <a:r>
              <a:rPr lang="en-US" sz="1100"/>
              <a:t>Once you’ve dealt with the building enclosure, you can work on </a:t>
            </a:r>
            <a:r>
              <a:rPr lang="en-US" sz="1100" b="1"/>
              <a:t>upgrading the equipment in the home.</a:t>
            </a:r>
            <a:endParaRPr/>
          </a:p>
          <a:p>
            <a:pPr marL="621138" lvl="1" indent="-176328" algn="l" rtl="0">
              <a:lnSpc>
                <a:spcPct val="100000"/>
              </a:lnSpc>
              <a:spcBef>
                <a:spcPts val="0"/>
              </a:spcBef>
              <a:spcAft>
                <a:spcPts val="0"/>
              </a:spcAft>
              <a:buClr>
                <a:schemeClr val="dk1"/>
              </a:buClr>
              <a:buSzPts val="1100"/>
              <a:buFont typeface="Arial"/>
              <a:buChar char="•"/>
            </a:pPr>
            <a:r>
              <a:rPr lang="en-US" sz="1100" b="1"/>
              <a:t>Electrification almost always requires an</a:t>
            </a:r>
            <a:r>
              <a:rPr lang="en-US" sz="1100"/>
              <a:t> </a:t>
            </a:r>
            <a:r>
              <a:rPr lang="en-US" sz="1100" b="1"/>
              <a:t>electrical panel upgrade in these homes.</a:t>
            </a:r>
            <a:r>
              <a:rPr lang="en-US" sz="1100"/>
              <a:t>  </a:t>
            </a:r>
            <a:endParaRPr/>
          </a:p>
          <a:p>
            <a:pPr marL="646537" lvl="1" indent="-176328" algn="l" rtl="0">
              <a:lnSpc>
                <a:spcPct val="100000"/>
              </a:lnSpc>
              <a:spcBef>
                <a:spcPts val="0"/>
              </a:spcBef>
              <a:spcAft>
                <a:spcPts val="0"/>
              </a:spcAft>
              <a:buClr>
                <a:schemeClr val="dk1"/>
              </a:buClr>
              <a:buSzPts val="1100"/>
              <a:buFont typeface="Arial"/>
              <a:buChar char="•"/>
            </a:pPr>
            <a:r>
              <a:rPr lang="en-US" sz="1100"/>
              <a:t>To electrify the heating system, a </a:t>
            </a:r>
            <a:r>
              <a:rPr lang="en-US" sz="1100" b="1"/>
              <a:t>Manual J </a:t>
            </a:r>
            <a:r>
              <a:rPr lang="en-US" sz="1100"/>
              <a:t>calculation is necessary to size the new system accurately. </a:t>
            </a:r>
            <a:endParaRPr/>
          </a:p>
          <a:p>
            <a:pPr marL="1091347" lvl="2" indent="-176328" algn="l" rtl="0">
              <a:lnSpc>
                <a:spcPct val="100000"/>
              </a:lnSpc>
              <a:spcBef>
                <a:spcPts val="0"/>
              </a:spcBef>
              <a:spcAft>
                <a:spcPts val="0"/>
              </a:spcAft>
              <a:buClr>
                <a:schemeClr val="dk1"/>
              </a:buClr>
              <a:buSzPts val="1100"/>
              <a:buFont typeface="Arial"/>
              <a:buChar char="•"/>
            </a:pPr>
            <a:r>
              <a:rPr lang="en-US" sz="1100"/>
              <a:t>A quick note on Manual J calculations:  They are all not created equal.  To electrify, you need a really good Manual J that takes into account the buildings insulation levels, actual dimensions, and REAL air leakage numbers. </a:t>
            </a:r>
            <a:endParaRPr/>
          </a:p>
          <a:p>
            <a:pPr marL="646537" lvl="1" indent="-176328" algn="l" rtl="0">
              <a:lnSpc>
                <a:spcPct val="100000"/>
              </a:lnSpc>
              <a:spcBef>
                <a:spcPts val="0"/>
              </a:spcBef>
              <a:spcAft>
                <a:spcPts val="0"/>
              </a:spcAft>
              <a:buClr>
                <a:schemeClr val="dk1"/>
              </a:buClr>
              <a:buSzPts val="1100"/>
              <a:buFont typeface="Arial"/>
              <a:buChar char="•"/>
            </a:pPr>
            <a:r>
              <a:rPr lang="en-US" sz="1100"/>
              <a:t>If you can</a:t>
            </a:r>
            <a:r>
              <a:rPr lang="en-US" sz="1100" b="1"/>
              <a:t>, electrify everything</a:t>
            </a:r>
            <a:r>
              <a:rPr lang="en-US" sz="1100"/>
              <a:t>. We’ll get more into this in a bit.</a:t>
            </a:r>
            <a:endParaRPr/>
          </a:p>
          <a:p>
            <a:pPr marL="176328" lvl="0" indent="-176328" algn="l" rtl="0">
              <a:lnSpc>
                <a:spcPct val="100000"/>
              </a:lnSpc>
              <a:spcBef>
                <a:spcPts val="0"/>
              </a:spcBef>
              <a:spcAft>
                <a:spcPts val="0"/>
              </a:spcAft>
              <a:buClr>
                <a:schemeClr val="dk1"/>
              </a:buClr>
              <a:buSzPts val="1100"/>
              <a:buFont typeface="Arial"/>
              <a:buChar char="•"/>
            </a:pPr>
            <a:r>
              <a:rPr lang="en-US" sz="1100"/>
              <a:t>Then go ahead and add your </a:t>
            </a:r>
            <a:r>
              <a:rPr lang="en-US" sz="1100" b="1"/>
              <a:t>renewables</a:t>
            </a:r>
            <a:r>
              <a:rPr lang="en-US" sz="1100"/>
              <a:t>. In this case a solar lease.</a:t>
            </a:r>
            <a:endParaRPr/>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Additional Notes on this scope:</a:t>
            </a:r>
            <a:endParaRPr/>
          </a:p>
          <a:p>
            <a:pPr marL="0" lvl="0" indent="0" algn="l" rtl="0">
              <a:lnSpc>
                <a:spcPct val="100000"/>
              </a:lnSpc>
              <a:spcBef>
                <a:spcPts val="0"/>
              </a:spcBef>
              <a:spcAft>
                <a:spcPts val="0"/>
              </a:spcAft>
              <a:buSzPts val="1400"/>
              <a:buNone/>
            </a:pPr>
            <a:r>
              <a:rPr lang="en-US" sz="1100"/>
              <a:t>No dryer in the house.</a:t>
            </a:r>
            <a:endParaRPr/>
          </a:p>
          <a:p>
            <a:pPr marL="0" lvl="0" indent="0" algn="l" rtl="0">
              <a:lnSpc>
                <a:spcPct val="100000"/>
              </a:lnSpc>
              <a:spcBef>
                <a:spcPts val="0"/>
              </a:spcBef>
              <a:spcAft>
                <a:spcPts val="0"/>
              </a:spcAft>
              <a:buSzPts val="1400"/>
              <a:buNone/>
            </a:pPr>
            <a:r>
              <a:rPr lang="en-US" sz="1100"/>
              <a:t>Homeowner was not open to replacing their range.</a:t>
            </a:r>
            <a:br>
              <a:rPr lang="en-US" sz="1100"/>
            </a:br>
            <a:br>
              <a:rPr lang="en-US"/>
            </a:br>
            <a:endParaRPr/>
          </a:p>
        </p:txBody>
      </p:sp>
      <p:sp>
        <p:nvSpPr>
          <p:cNvPr id="217" name="Google Shape;217;p17:notes"/>
          <p:cNvSpPr txBox="1">
            <a:spLocks noGrp="1"/>
          </p:cNvSpPr>
          <p:nvPr>
            <p:ph type="sldNum" idx="12"/>
          </p:nvPr>
        </p:nvSpPr>
        <p:spPr>
          <a:xfrm>
            <a:off x="4014100" y="8902344"/>
            <a:ext cx="3070860" cy="470256"/>
          </a:xfrm>
          <a:prstGeom prst="rect">
            <a:avLst/>
          </a:prstGeom>
          <a:noFill/>
          <a:ln>
            <a:noFill/>
          </a:ln>
        </p:spPr>
        <p:txBody>
          <a:bodyPr spcFirstLastPara="1" wrap="square" lIns="94025" tIns="47000" rIns="94025" bIns="470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a:spLocks noGrp="1" noRot="1" noChangeAspect="1"/>
          </p:cNvSpPr>
          <p:nvPr>
            <p:ph type="sldImg" idx="2"/>
          </p:nvPr>
        </p:nvSpPr>
        <p:spPr>
          <a:xfrm>
            <a:off x="647700" y="512763"/>
            <a:ext cx="1973263" cy="1111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8:notes"/>
          <p:cNvSpPr txBox="1">
            <a:spLocks noGrp="1"/>
          </p:cNvSpPr>
          <p:nvPr>
            <p:ph type="body" idx="1"/>
          </p:nvPr>
        </p:nvSpPr>
        <p:spPr>
          <a:xfrm>
            <a:off x="595274" y="1693428"/>
            <a:ext cx="5997288" cy="6913297"/>
          </a:xfrm>
          <a:prstGeom prst="rect">
            <a:avLst/>
          </a:prstGeom>
          <a:noFill/>
          <a:ln>
            <a:noFill/>
          </a:ln>
        </p:spPr>
        <p:txBody>
          <a:bodyPr spcFirstLastPara="1" wrap="square" lIns="94025" tIns="47000" rIns="94025" bIns="47000" anchor="t" anchorCtr="0">
            <a:noAutofit/>
          </a:bodyPr>
          <a:lstStyle/>
          <a:p>
            <a:pPr marL="0" lvl="0" indent="0" algn="l" rtl="0">
              <a:lnSpc>
                <a:spcPct val="100000"/>
              </a:lnSpc>
              <a:spcBef>
                <a:spcPts val="0"/>
              </a:spcBef>
              <a:spcAft>
                <a:spcPts val="0"/>
              </a:spcAft>
              <a:buSzPts val="1400"/>
              <a:buNone/>
            </a:pPr>
            <a:r>
              <a:rPr lang="en-US" sz="1000"/>
              <a:t>Time Mark- 25 minutes</a:t>
            </a:r>
            <a:endParaRPr/>
          </a:p>
          <a:p>
            <a:pPr marL="0" lvl="0" indent="0" algn="l" rtl="0">
              <a:lnSpc>
                <a:spcPct val="100000"/>
              </a:lnSpc>
              <a:spcBef>
                <a:spcPts val="0"/>
              </a:spcBef>
              <a:spcAft>
                <a:spcPts val="0"/>
              </a:spcAft>
              <a:buSzPts val="1400"/>
              <a:buNone/>
            </a:pPr>
            <a:r>
              <a:rPr lang="en-US" sz="1000"/>
              <a:t>Let’s break down the projected results for this property.</a:t>
            </a:r>
            <a:br>
              <a:rPr lang="en-US" sz="1000"/>
            </a:br>
            <a:r>
              <a:rPr lang="en-US" sz="1000"/>
              <a:t>This is a very busy slide, but I think it will be worth it!</a:t>
            </a:r>
            <a:br>
              <a:rPr lang="en-US" sz="1000"/>
            </a:br>
            <a:endParaRPr sz="1000"/>
          </a:p>
          <a:p>
            <a:pPr marL="0" lvl="0" indent="0" algn="l" rtl="0">
              <a:lnSpc>
                <a:spcPct val="100000"/>
              </a:lnSpc>
              <a:spcBef>
                <a:spcPts val="0"/>
              </a:spcBef>
              <a:spcAft>
                <a:spcPts val="0"/>
              </a:spcAft>
              <a:buSzPts val="1400"/>
              <a:buNone/>
            </a:pPr>
            <a:r>
              <a:rPr lang="en-US" sz="1000"/>
              <a:t>At the top of the slide you can see that these are PROJECTIONS.  We have done our best to be as accurate possible and to calibrate our models to the actual energy bills of the homeowners, but this data has not been pulled actual energy usage data and these scopes have not all been completed yet.  As the scopes change during implementation, the potential savings will change as well.</a:t>
            </a:r>
            <a:endParaRPr/>
          </a:p>
          <a:p>
            <a:pPr marL="0" lvl="0" indent="0" algn="l" rtl="0">
              <a:lnSpc>
                <a:spcPct val="100000"/>
              </a:lnSpc>
              <a:spcBef>
                <a:spcPts val="0"/>
              </a:spcBef>
              <a:spcAft>
                <a:spcPts val="0"/>
              </a:spcAft>
              <a:buSzPts val="1400"/>
              <a:buNone/>
            </a:pPr>
            <a:endParaRPr sz="1000"/>
          </a:p>
          <a:p>
            <a:pPr marL="166804" lvl="0" indent="-166804" algn="l" rtl="0">
              <a:lnSpc>
                <a:spcPct val="100000"/>
              </a:lnSpc>
              <a:spcBef>
                <a:spcPts val="0"/>
              </a:spcBef>
              <a:spcAft>
                <a:spcPts val="0"/>
              </a:spcAft>
              <a:buClr>
                <a:schemeClr val="dk1"/>
              </a:buClr>
              <a:buSzPts val="1000"/>
              <a:buFont typeface="Arial"/>
              <a:buChar char="•"/>
            </a:pPr>
            <a:r>
              <a:rPr lang="en-US" sz="1000"/>
              <a:t>At the top of the slide you can see the total site energy reduction that has been predicted.  If you remember, the WAP Enhancement grant’s goal is to achieve at least a 40% site energy reduction.</a:t>
            </a:r>
            <a:endParaRPr/>
          </a:p>
          <a:p>
            <a:pPr marL="166804" lvl="0" indent="-166804" algn="l" rtl="0">
              <a:lnSpc>
                <a:spcPct val="100000"/>
              </a:lnSpc>
              <a:spcBef>
                <a:spcPts val="0"/>
              </a:spcBef>
              <a:spcAft>
                <a:spcPts val="0"/>
              </a:spcAft>
              <a:buClr>
                <a:schemeClr val="dk1"/>
              </a:buClr>
              <a:buSzPts val="1000"/>
              <a:buFont typeface="Arial"/>
              <a:buChar char="•"/>
            </a:pPr>
            <a:r>
              <a:rPr lang="en-US" sz="1000"/>
              <a:t>Down through the center you can see our 4 major goals for each property. Energy, Costs, Electrification, and Carbon.  Surrounding those 4 goals are the graphs that represent the progress projected for this property.</a:t>
            </a:r>
            <a:endParaRPr/>
          </a:p>
          <a:p>
            <a:pPr marL="0" lvl="0" indent="0" algn="l" rtl="0">
              <a:lnSpc>
                <a:spcPct val="100000"/>
              </a:lnSpc>
              <a:spcBef>
                <a:spcPts val="0"/>
              </a:spcBef>
              <a:spcAft>
                <a:spcPts val="0"/>
              </a:spcAft>
              <a:buSzPts val="1400"/>
              <a:buNone/>
            </a:pPr>
            <a:endParaRPr sz="1000"/>
          </a:p>
          <a:p>
            <a:pPr marL="166804" lvl="0" indent="-166804" algn="l" rtl="0">
              <a:lnSpc>
                <a:spcPct val="100000"/>
              </a:lnSpc>
              <a:spcBef>
                <a:spcPts val="0"/>
              </a:spcBef>
              <a:spcAft>
                <a:spcPts val="0"/>
              </a:spcAft>
              <a:buClr>
                <a:schemeClr val="dk1"/>
              </a:buClr>
              <a:buSzPts val="1000"/>
              <a:buFont typeface="Arial"/>
              <a:buChar char="•"/>
            </a:pPr>
            <a:r>
              <a:rPr lang="en-US" sz="1000"/>
              <a:t>Top left in magenta is the total site energy measured in Millions of BTU’s/year.</a:t>
            </a:r>
            <a:endParaRPr/>
          </a:p>
          <a:p>
            <a:pPr marL="166804" lvl="0" indent="-166804" algn="l" rtl="0">
              <a:lnSpc>
                <a:spcPct val="100000"/>
              </a:lnSpc>
              <a:spcBef>
                <a:spcPts val="0"/>
              </a:spcBef>
              <a:spcAft>
                <a:spcPts val="0"/>
              </a:spcAft>
              <a:buClr>
                <a:schemeClr val="dk1"/>
              </a:buClr>
              <a:buSzPts val="1000"/>
              <a:buFont typeface="Arial"/>
              <a:buChar char="•"/>
            </a:pPr>
            <a:r>
              <a:rPr lang="en-US" sz="1000"/>
              <a:t>Notes on the graphs: </a:t>
            </a:r>
            <a:endParaRPr/>
          </a:p>
          <a:p>
            <a:pPr marL="611614" lvl="1" indent="-166803" algn="l" rtl="0">
              <a:lnSpc>
                <a:spcPct val="100000"/>
              </a:lnSpc>
              <a:spcBef>
                <a:spcPts val="0"/>
              </a:spcBef>
              <a:spcAft>
                <a:spcPts val="0"/>
              </a:spcAft>
              <a:buClr>
                <a:schemeClr val="dk1"/>
              </a:buClr>
              <a:buSzPts val="1000"/>
              <a:buFont typeface="Arial"/>
              <a:buChar char="•"/>
            </a:pPr>
            <a:r>
              <a:rPr lang="en-US" sz="1000"/>
              <a:t>Cost savings do not include savings that may come from the solar leases. There is savings there, but we don’t have enough data at this time to be able to incorporate that into the utility cost data.</a:t>
            </a:r>
            <a:endParaRPr/>
          </a:p>
          <a:p>
            <a:pPr marL="457200" lvl="1"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US" sz="1000" b="1"/>
              <a:t>The circled and highlighted element here is the post intervention gas projection.</a:t>
            </a:r>
            <a:br>
              <a:rPr lang="en-US" sz="1000" b="1"/>
            </a:br>
            <a:endParaRPr sz="1000" b="1"/>
          </a:p>
          <a:p>
            <a:pPr marL="0" lvl="0" indent="0" algn="l" rtl="0">
              <a:lnSpc>
                <a:spcPct val="100000"/>
              </a:lnSpc>
              <a:spcBef>
                <a:spcPts val="0"/>
              </a:spcBef>
              <a:spcAft>
                <a:spcPts val="0"/>
              </a:spcAft>
              <a:buSzPts val="1400"/>
              <a:buNone/>
            </a:pPr>
            <a:r>
              <a:rPr lang="en-US" sz="1000"/>
              <a:t>This homeowner did not want to change out her gas stove for an induction stove. </a:t>
            </a:r>
            <a:endParaRPr/>
          </a:p>
          <a:p>
            <a:pPr marL="0" lvl="0" indent="0" algn="l" rtl="0">
              <a:lnSpc>
                <a:spcPct val="100000"/>
              </a:lnSpc>
              <a:spcBef>
                <a:spcPts val="0"/>
              </a:spcBef>
              <a:spcAft>
                <a:spcPts val="0"/>
              </a:spcAft>
              <a:buSzPts val="1400"/>
              <a:buNone/>
            </a:pPr>
            <a:endParaRPr sz="1000" b="1"/>
          </a:p>
          <a:p>
            <a:pPr marL="0" lvl="0" indent="0" algn="l" rtl="0">
              <a:lnSpc>
                <a:spcPct val="100000"/>
              </a:lnSpc>
              <a:spcBef>
                <a:spcPts val="0"/>
              </a:spcBef>
              <a:spcAft>
                <a:spcPts val="0"/>
              </a:spcAft>
              <a:buSzPts val="1400"/>
              <a:buNone/>
            </a:pPr>
            <a:r>
              <a:rPr lang="en-US" sz="1000" b="1"/>
              <a:t>In Philly in 2024, the monthly utility customer charge was $14.90. </a:t>
            </a:r>
            <a:r>
              <a:rPr lang="en-US" sz="1000"/>
              <a:t>To have that gas stove sitting in her house this homeowner will pay 179$ a year.  </a:t>
            </a:r>
            <a:endParaRPr/>
          </a:p>
          <a:p>
            <a:pPr marL="0" lvl="0" indent="0" algn="l" rtl="0">
              <a:lnSpc>
                <a:spcPct val="100000"/>
              </a:lnSpc>
              <a:spcBef>
                <a:spcPts val="0"/>
              </a:spcBef>
              <a:spcAft>
                <a:spcPts val="0"/>
              </a:spcAft>
              <a:buSzPts val="1400"/>
              <a:buNone/>
            </a:pPr>
            <a:r>
              <a:rPr lang="en-US" sz="1000"/>
              <a:t>Assuming the lifespan of a range is about 15 years, she will pay AT LEAST </a:t>
            </a:r>
            <a:r>
              <a:rPr lang="en-US" sz="1000" b="1"/>
              <a:t>$2,682 </a:t>
            </a:r>
            <a:r>
              <a:rPr lang="en-US" sz="1000"/>
              <a:t>to the gas company in that 15 years.  Just to </a:t>
            </a:r>
            <a:r>
              <a:rPr lang="en-US" sz="1000" b="1"/>
              <a:t>have</a:t>
            </a:r>
            <a:r>
              <a:rPr lang="en-US" sz="1000"/>
              <a:t> the gas stove. It does not include the gas needed to actually cook on it.  </a:t>
            </a:r>
            <a:endParaRPr/>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US" sz="1000"/>
              <a:t>That math is pretty convincing.  Getting rid of that monthly gas charge </a:t>
            </a:r>
            <a:r>
              <a:rPr lang="en-US" sz="1000" b="1"/>
              <a:t>can also make the difference between cost parity or savings with electrification versus a price increase from the conversion.</a:t>
            </a:r>
            <a:endParaRPr/>
          </a:p>
          <a:p>
            <a:pPr marL="0" lvl="0" indent="0" algn="l" rtl="0">
              <a:lnSpc>
                <a:spcPct val="100000"/>
              </a:lnSpc>
              <a:spcBef>
                <a:spcPts val="0"/>
              </a:spcBef>
              <a:spcAft>
                <a:spcPts val="0"/>
              </a:spcAft>
              <a:buSzPts val="1400"/>
              <a:buNone/>
            </a:pPr>
            <a:r>
              <a:rPr lang="en-US" sz="1000"/>
              <a:t>Education is needed to help homeowners understand the value of changing out their clothes dryers and ranges to electric. Beside the health, safety, and carbon reduction benefits, there is a very strong financial case to be made. </a:t>
            </a:r>
            <a:endParaRPr/>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US" sz="1000"/>
              <a:t>It’s an uphill battle, but worth it.  </a:t>
            </a:r>
            <a:endParaRPr/>
          </a:p>
          <a:p>
            <a:pPr marL="0" lvl="0" indent="0" algn="l" rtl="0">
              <a:lnSpc>
                <a:spcPct val="100000"/>
              </a:lnSpc>
              <a:spcBef>
                <a:spcPts val="0"/>
              </a:spcBef>
              <a:spcAft>
                <a:spcPts val="0"/>
              </a:spcAft>
              <a:buSzPts val="1400"/>
              <a:buNone/>
            </a:pPr>
            <a:br>
              <a:rPr lang="en-US"/>
            </a:br>
            <a:endParaRPr/>
          </a:p>
        </p:txBody>
      </p:sp>
      <p:sp>
        <p:nvSpPr>
          <p:cNvPr id="236" name="Google Shape;236;p18:notes"/>
          <p:cNvSpPr txBox="1">
            <a:spLocks noGrp="1"/>
          </p:cNvSpPr>
          <p:nvPr>
            <p:ph type="sldNum" idx="12"/>
          </p:nvPr>
        </p:nvSpPr>
        <p:spPr>
          <a:xfrm>
            <a:off x="4014100" y="8902344"/>
            <a:ext cx="3070860" cy="470256"/>
          </a:xfrm>
          <a:prstGeom prst="rect">
            <a:avLst/>
          </a:prstGeom>
          <a:noFill/>
          <a:ln>
            <a:noFill/>
          </a:ln>
        </p:spPr>
        <p:txBody>
          <a:bodyPr spcFirstLastPara="1" wrap="square" lIns="94025" tIns="47000" rIns="94025" bIns="470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9:notes"/>
          <p:cNvSpPr>
            <a:spLocks noGrp="1" noRot="1" noChangeAspect="1"/>
          </p:cNvSpPr>
          <p:nvPr>
            <p:ph type="sldImg" idx="2"/>
          </p:nvPr>
        </p:nvSpPr>
        <p:spPr>
          <a:xfrm>
            <a:off x="7334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9:notes"/>
          <p:cNvSpPr txBox="1">
            <a:spLocks noGrp="1"/>
          </p:cNvSpPr>
          <p:nvPr>
            <p:ph type="body" idx="1"/>
          </p:nvPr>
        </p:nvSpPr>
        <p:spPr>
          <a:xfrm>
            <a:off x="708660" y="4510564"/>
            <a:ext cx="5669280" cy="3690462"/>
          </a:xfrm>
          <a:prstGeom prst="rect">
            <a:avLst/>
          </a:prstGeom>
          <a:noFill/>
          <a:ln>
            <a:noFill/>
          </a:ln>
        </p:spPr>
        <p:txBody>
          <a:bodyPr spcFirstLastPara="1" wrap="square" lIns="94025" tIns="47000" rIns="94025" bIns="47000" anchor="t" anchorCtr="0">
            <a:noAutofit/>
          </a:bodyPr>
          <a:lstStyle/>
          <a:p>
            <a:pPr marL="0" lvl="0" indent="0" algn="l" rtl="0">
              <a:lnSpc>
                <a:spcPct val="100000"/>
              </a:lnSpc>
              <a:spcBef>
                <a:spcPts val="0"/>
              </a:spcBef>
              <a:spcAft>
                <a:spcPts val="0"/>
              </a:spcAft>
              <a:buSzPts val="1400"/>
              <a:buNone/>
            </a:pPr>
            <a:r>
              <a:rPr lang="en-US"/>
              <a:t>We’ll move through these next examples a little more quickly now that we’ve gotten a sense of the format.</a:t>
            </a:r>
            <a:endParaRPr/>
          </a:p>
          <a:p>
            <a:pPr marL="0" lvl="0" indent="0" algn="l" rtl="0">
              <a:lnSpc>
                <a:spcPct val="100000"/>
              </a:lnSpc>
              <a:spcBef>
                <a:spcPts val="0"/>
              </a:spcBef>
              <a:spcAft>
                <a:spcPts val="0"/>
              </a:spcAft>
              <a:buSzPts val="1400"/>
              <a:buNone/>
            </a:pPr>
            <a:r>
              <a:rPr lang="en-US"/>
              <a:t>At this property, full electrification was achieved. (This project is actually complete now.)</a:t>
            </a:r>
            <a:br>
              <a:rPr lang="en-US"/>
            </a:br>
            <a:br>
              <a:rPr lang="en-US"/>
            </a:br>
            <a:r>
              <a:rPr lang="en-US"/>
              <a:t>One element that was helpful here was that the property was in decent condition from the start. Importantly the roof was in good shape- fairly new and did not need replacement. </a:t>
            </a:r>
            <a:br>
              <a:rPr lang="en-US"/>
            </a:br>
            <a:r>
              <a:rPr lang="en-US"/>
              <a:t>Weatherization’s team went first here which really helped make some of the decision making quick and simple.</a:t>
            </a:r>
            <a:endParaRPr/>
          </a:p>
          <a:p>
            <a:pPr marL="0" lvl="0" indent="0" algn="l" rtl="0">
              <a:lnSpc>
                <a:spcPct val="100000"/>
              </a:lnSpc>
              <a:spcBef>
                <a:spcPts val="0"/>
              </a:spcBef>
              <a:spcAft>
                <a:spcPts val="0"/>
              </a:spcAft>
              <a:buSzPts val="1400"/>
              <a:buNone/>
            </a:pPr>
            <a:endParaRPr/>
          </a:p>
        </p:txBody>
      </p:sp>
      <p:sp>
        <p:nvSpPr>
          <p:cNvPr id="263" name="Google Shape;263;p19:notes"/>
          <p:cNvSpPr txBox="1">
            <a:spLocks noGrp="1"/>
          </p:cNvSpPr>
          <p:nvPr>
            <p:ph type="sldNum" idx="12"/>
          </p:nvPr>
        </p:nvSpPr>
        <p:spPr>
          <a:xfrm>
            <a:off x="4014100" y="8902344"/>
            <a:ext cx="3070860" cy="470256"/>
          </a:xfrm>
          <a:prstGeom prst="rect">
            <a:avLst/>
          </a:prstGeom>
          <a:noFill/>
          <a:ln>
            <a:noFill/>
          </a:ln>
        </p:spPr>
        <p:txBody>
          <a:bodyPr spcFirstLastPara="1" wrap="square" lIns="94025" tIns="47000" rIns="94025" bIns="470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0:notes"/>
          <p:cNvSpPr>
            <a:spLocks noGrp="1" noRot="1" noChangeAspect="1"/>
          </p:cNvSpPr>
          <p:nvPr>
            <p:ph type="sldImg" idx="2"/>
          </p:nvPr>
        </p:nvSpPr>
        <p:spPr>
          <a:xfrm>
            <a:off x="7334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0:notes"/>
          <p:cNvSpPr txBox="1">
            <a:spLocks noGrp="1"/>
          </p:cNvSpPr>
          <p:nvPr>
            <p:ph type="body" idx="1"/>
          </p:nvPr>
        </p:nvSpPr>
        <p:spPr>
          <a:xfrm>
            <a:off x="708660" y="4510564"/>
            <a:ext cx="5669280" cy="3690462"/>
          </a:xfrm>
          <a:prstGeom prst="rect">
            <a:avLst/>
          </a:prstGeom>
          <a:noFill/>
          <a:ln>
            <a:noFill/>
          </a:ln>
        </p:spPr>
        <p:txBody>
          <a:bodyPr spcFirstLastPara="1" wrap="square" lIns="94025" tIns="47000" rIns="94025" bIns="47000" anchor="t" anchorCtr="0">
            <a:noAutofit/>
          </a:bodyPr>
          <a:lstStyle/>
          <a:p>
            <a:pPr marL="0" lvl="0" indent="0" algn="l" rtl="0">
              <a:lnSpc>
                <a:spcPct val="100000"/>
              </a:lnSpc>
              <a:spcBef>
                <a:spcPts val="0"/>
              </a:spcBef>
              <a:spcAft>
                <a:spcPts val="0"/>
              </a:spcAft>
              <a:buSzPts val="1400"/>
              <a:buNone/>
            </a:pPr>
            <a:r>
              <a:rPr lang="en-US"/>
              <a:t>Time Mark: 28 minutes</a:t>
            </a:r>
            <a:endParaRPr/>
          </a:p>
          <a:p>
            <a:pPr marL="0" lvl="0" indent="0" algn="l" rtl="0">
              <a:lnSpc>
                <a:spcPct val="100000"/>
              </a:lnSpc>
              <a:spcBef>
                <a:spcPts val="0"/>
              </a:spcBef>
              <a:spcAft>
                <a:spcPts val="0"/>
              </a:spcAft>
              <a:buSzPts val="1400"/>
              <a:buNone/>
            </a:pPr>
            <a:r>
              <a:rPr lang="en-US"/>
              <a:t>On this property, full electrification was achieved. You can see the great projected results.  We won’t know how close our models are until a year has passed, but it looks really good right now.</a:t>
            </a:r>
            <a:br>
              <a:rPr lang="en-US"/>
            </a:br>
            <a:endParaRPr/>
          </a:p>
        </p:txBody>
      </p:sp>
      <p:sp>
        <p:nvSpPr>
          <p:cNvPr id="282" name="Google Shape;282;p20:notes"/>
          <p:cNvSpPr txBox="1">
            <a:spLocks noGrp="1"/>
          </p:cNvSpPr>
          <p:nvPr>
            <p:ph type="sldNum" idx="12"/>
          </p:nvPr>
        </p:nvSpPr>
        <p:spPr>
          <a:xfrm>
            <a:off x="4014100" y="8902344"/>
            <a:ext cx="3070860" cy="470256"/>
          </a:xfrm>
          <a:prstGeom prst="rect">
            <a:avLst/>
          </a:prstGeom>
          <a:noFill/>
          <a:ln>
            <a:noFill/>
          </a:ln>
        </p:spPr>
        <p:txBody>
          <a:bodyPr spcFirstLastPara="1" wrap="square" lIns="94025" tIns="47000" rIns="94025" bIns="470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3:notes"/>
          <p:cNvSpPr>
            <a:spLocks noGrp="1" noRot="1" noChangeAspect="1"/>
          </p:cNvSpPr>
          <p:nvPr>
            <p:ph type="sldImg" idx="2"/>
          </p:nvPr>
        </p:nvSpPr>
        <p:spPr>
          <a:xfrm>
            <a:off x="7334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3:notes"/>
          <p:cNvSpPr txBox="1">
            <a:spLocks noGrp="1"/>
          </p:cNvSpPr>
          <p:nvPr>
            <p:ph type="body" idx="1"/>
          </p:nvPr>
        </p:nvSpPr>
        <p:spPr>
          <a:xfrm>
            <a:off x="708660" y="4510564"/>
            <a:ext cx="5669280" cy="3690462"/>
          </a:xfrm>
          <a:prstGeom prst="rect">
            <a:avLst/>
          </a:prstGeom>
          <a:noFill/>
          <a:ln>
            <a:noFill/>
          </a:ln>
        </p:spPr>
        <p:txBody>
          <a:bodyPr spcFirstLastPara="1" wrap="square" lIns="94025" tIns="47000" rIns="94025" bIns="47000" anchor="t" anchorCtr="0">
            <a:noAutofit/>
          </a:bodyPr>
          <a:lstStyle/>
          <a:p>
            <a:pPr marL="0" lvl="0" indent="0" algn="l" rtl="0">
              <a:lnSpc>
                <a:spcPct val="100000"/>
              </a:lnSpc>
              <a:spcBef>
                <a:spcPts val="0"/>
              </a:spcBef>
              <a:spcAft>
                <a:spcPts val="0"/>
              </a:spcAft>
              <a:buSzPts val="1400"/>
              <a:buNone/>
            </a:pPr>
            <a:r>
              <a:rPr lang="en-US"/>
              <a:t>Smedley is an example of the other end of the spectrum from Tabor.  This is a property that is at the beginning of that home condition continuum that Emily talked about earlier in the presentation.  It had significant health, safety and durability challenges that needed to be addressed.</a:t>
            </a:r>
            <a:br>
              <a:rPr lang="en-US"/>
            </a:br>
            <a:r>
              <a:rPr lang="en-US"/>
              <a:t>Critical home repair needs were dominant here and every available cent needed to go to making this property live-able.  Electrification would have required enough additional work and cost that there just wasn’t any money to include it. </a:t>
            </a:r>
            <a:endParaRPr/>
          </a:p>
        </p:txBody>
      </p:sp>
      <p:sp>
        <p:nvSpPr>
          <p:cNvPr id="312" name="Google Shape;312;p23:notes"/>
          <p:cNvSpPr txBox="1">
            <a:spLocks noGrp="1"/>
          </p:cNvSpPr>
          <p:nvPr>
            <p:ph type="sldNum" idx="12"/>
          </p:nvPr>
        </p:nvSpPr>
        <p:spPr>
          <a:xfrm>
            <a:off x="4014100" y="8902344"/>
            <a:ext cx="3070860" cy="470256"/>
          </a:xfrm>
          <a:prstGeom prst="rect">
            <a:avLst/>
          </a:prstGeom>
          <a:noFill/>
          <a:ln>
            <a:noFill/>
          </a:ln>
        </p:spPr>
        <p:txBody>
          <a:bodyPr spcFirstLastPara="1" wrap="square" lIns="94025" tIns="47000" rIns="94025" bIns="470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4:notes"/>
          <p:cNvSpPr>
            <a:spLocks noGrp="1" noRot="1" noChangeAspect="1"/>
          </p:cNvSpPr>
          <p:nvPr>
            <p:ph type="sldImg" idx="2"/>
          </p:nvPr>
        </p:nvSpPr>
        <p:spPr>
          <a:xfrm>
            <a:off x="7334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4:notes"/>
          <p:cNvSpPr txBox="1">
            <a:spLocks noGrp="1"/>
          </p:cNvSpPr>
          <p:nvPr>
            <p:ph type="body" idx="1"/>
          </p:nvPr>
        </p:nvSpPr>
        <p:spPr>
          <a:xfrm>
            <a:off x="708660" y="4510564"/>
            <a:ext cx="5669280" cy="3690462"/>
          </a:xfrm>
          <a:prstGeom prst="rect">
            <a:avLst/>
          </a:prstGeom>
          <a:noFill/>
          <a:ln>
            <a:noFill/>
          </a:ln>
        </p:spPr>
        <p:txBody>
          <a:bodyPr spcFirstLastPara="1" wrap="square" lIns="94025" tIns="47000" rIns="94025" bIns="47000" anchor="t" anchorCtr="0">
            <a:noAutofit/>
          </a:bodyPr>
          <a:lstStyle/>
          <a:p>
            <a:pPr marL="0" lvl="0" indent="0" algn="l" rtl="0">
              <a:lnSpc>
                <a:spcPct val="100000"/>
              </a:lnSpc>
              <a:spcBef>
                <a:spcPts val="0"/>
              </a:spcBef>
              <a:spcAft>
                <a:spcPts val="0"/>
              </a:spcAft>
              <a:buSzPts val="1400"/>
              <a:buNone/>
            </a:pPr>
            <a:r>
              <a:rPr lang="en-US"/>
              <a:t>Time Mark: 34 minutes </a:t>
            </a:r>
            <a:endParaRPr/>
          </a:p>
          <a:p>
            <a:pPr marL="0" lvl="0" indent="0" algn="l" rtl="0">
              <a:lnSpc>
                <a:spcPct val="100000"/>
              </a:lnSpc>
              <a:spcBef>
                <a:spcPts val="0"/>
              </a:spcBef>
              <a:spcAft>
                <a:spcPts val="0"/>
              </a:spcAft>
              <a:buSzPts val="1400"/>
              <a:buNone/>
            </a:pPr>
            <a:r>
              <a:rPr lang="en-US"/>
              <a:t>The results are still good without the electrification. 48% is a great result.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Interestingly, the solar lease here will mean that projections show that the site could actually produce more electricity on site that the property will produce at the end of the project.  </a:t>
            </a:r>
            <a:endParaRPr/>
          </a:p>
          <a:p>
            <a:pPr marL="0" lvl="0" indent="0" algn="l" rtl="0">
              <a:lnSpc>
                <a:spcPct val="100000"/>
              </a:lnSpc>
              <a:spcBef>
                <a:spcPts val="0"/>
              </a:spcBef>
              <a:spcAft>
                <a:spcPts val="0"/>
              </a:spcAft>
              <a:buSzPts val="1400"/>
              <a:buNone/>
            </a:pPr>
            <a:r>
              <a:rPr lang="en-US"/>
              <a:t>This is because the  number of kilowatts used by the property is projected to be every low. Most of the needs at the property are met by natural gas equipment that cannot be offset by solar.</a:t>
            </a:r>
            <a:endParaRPr/>
          </a:p>
        </p:txBody>
      </p:sp>
      <p:sp>
        <p:nvSpPr>
          <p:cNvPr id="331" name="Google Shape;331;p24:notes"/>
          <p:cNvSpPr txBox="1">
            <a:spLocks noGrp="1"/>
          </p:cNvSpPr>
          <p:nvPr>
            <p:ph type="sldNum" idx="12"/>
          </p:nvPr>
        </p:nvSpPr>
        <p:spPr>
          <a:xfrm>
            <a:off x="4014100" y="8902344"/>
            <a:ext cx="3070860" cy="470256"/>
          </a:xfrm>
          <a:prstGeom prst="rect">
            <a:avLst/>
          </a:prstGeom>
          <a:noFill/>
          <a:ln>
            <a:noFill/>
          </a:ln>
        </p:spPr>
        <p:txBody>
          <a:bodyPr spcFirstLastPara="1" wrap="square" lIns="94025" tIns="47000" rIns="94025" bIns="470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643b8ccf6c_0_19:notes"/>
          <p:cNvSpPr>
            <a:spLocks noGrp="1" noRot="1" noChangeAspect="1"/>
          </p:cNvSpPr>
          <p:nvPr>
            <p:ph type="sldImg" idx="2"/>
          </p:nvPr>
        </p:nvSpPr>
        <p:spPr>
          <a:xfrm>
            <a:off x="7334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643b8ccf6c_0_19:notes"/>
          <p:cNvSpPr txBox="1">
            <a:spLocks noGrp="1"/>
          </p:cNvSpPr>
          <p:nvPr>
            <p:ph type="body" idx="1"/>
          </p:nvPr>
        </p:nvSpPr>
        <p:spPr>
          <a:xfrm>
            <a:off x="708660" y="4510564"/>
            <a:ext cx="5669400" cy="3690600"/>
          </a:xfrm>
          <a:prstGeom prst="rect">
            <a:avLst/>
          </a:prstGeom>
        </p:spPr>
        <p:txBody>
          <a:bodyPr spcFirstLastPara="1" wrap="square" lIns="94025" tIns="47000" rIns="94025" bIns="47000" anchor="t" anchorCtr="0">
            <a:noAutofit/>
          </a:bodyPr>
          <a:lstStyle/>
          <a:p>
            <a:pPr marL="0" lvl="0" indent="0" algn="l" rtl="0">
              <a:spcBef>
                <a:spcPts val="0"/>
              </a:spcBef>
              <a:spcAft>
                <a:spcPts val="0"/>
              </a:spcAft>
              <a:buNone/>
            </a:pPr>
            <a:endParaRPr/>
          </a:p>
        </p:txBody>
      </p:sp>
      <p:sp>
        <p:nvSpPr>
          <p:cNvPr id="362" name="Google Shape;362;g3643b8ccf6c_0_19:notes"/>
          <p:cNvSpPr txBox="1">
            <a:spLocks noGrp="1"/>
          </p:cNvSpPr>
          <p:nvPr>
            <p:ph type="sldNum" idx="12"/>
          </p:nvPr>
        </p:nvSpPr>
        <p:spPr>
          <a:xfrm>
            <a:off x="4014100" y="8902344"/>
            <a:ext cx="3070800" cy="470400"/>
          </a:xfrm>
          <a:prstGeom prst="rect">
            <a:avLst/>
          </a:prstGeom>
        </p:spPr>
        <p:txBody>
          <a:bodyPr spcFirstLastPara="1" wrap="square" lIns="94025" tIns="47000" rIns="94025" bIns="47000"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643b8ccf6c_0_247:notes"/>
          <p:cNvSpPr>
            <a:spLocks noGrp="1" noRot="1" noChangeAspect="1"/>
          </p:cNvSpPr>
          <p:nvPr>
            <p:ph type="sldImg" idx="2"/>
          </p:nvPr>
        </p:nvSpPr>
        <p:spPr>
          <a:xfrm>
            <a:off x="7334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643b8ccf6c_0_247:notes"/>
          <p:cNvSpPr txBox="1">
            <a:spLocks noGrp="1"/>
          </p:cNvSpPr>
          <p:nvPr>
            <p:ph type="body" idx="1"/>
          </p:nvPr>
        </p:nvSpPr>
        <p:spPr>
          <a:xfrm>
            <a:off x="708660" y="4510564"/>
            <a:ext cx="5669400" cy="3690600"/>
          </a:xfrm>
          <a:prstGeom prst="rect">
            <a:avLst/>
          </a:prstGeom>
        </p:spPr>
        <p:txBody>
          <a:bodyPr spcFirstLastPara="1" wrap="square" lIns="94025" tIns="47000" rIns="94025" bIns="47000" anchor="t" anchorCtr="0">
            <a:noAutofit/>
          </a:bodyPr>
          <a:lstStyle/>
          <a:p>
            <a:pPr marL="0" lvl="0" indent="0" algn="l" rtl="0">
              <a:spcBef>
                <a:spcPts val="0"/>
              </a:spcBef>
              <a:spcAft>
                <a:spcPts val="0"/>
              </a:spcAft>
              <a:buNone/>
            </a:pPr>
            <a:endParaRPr/>
          </a:p>
        </p:txBody>
      </p:sp>
      <p:sp>
        <p:nvSpPr>
          <p:cNvPr id="370" name="Google Shape;370;g3643b8ccf6c_0_247:notes"/>
          <p:cNvSpPr txBox="1">
            <a:spLocks noGrp="1"/>
          </p:cNvSpPr>
          <p:nvPr>
            <p:ph type="sldNum" idx="12"/>
          </p:nvPr>
        </p:nvSpPr>
        <p:spPr>
          <a:xfrm>
            <a:off x="4014100" y="8902344"/>
            <a:ext cx="3070800" cy="470400"/>
          </a:xfrm>
          <a:prstGeom prst="rect">
            <a:avLst/>
          </a:prstGeom>
        </p:spPr>
        <p:txBody>
          <a:bodyPr spcFirstLastPara="1" wrap="square" lIns="94025" tIns="47000" rIns="94025" bIns="470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643b8ccf6c_0_257:notes"/>
          <p:cNvSpPr>
            <a:spLocks noGrp="1" noRot="1" noChangeAspect="1"/>
          </p:cNvSpPr>
          <p:nvPr>
            <p:ph type="sldImg" idx="2"/>
          </p:nvPr>
        </p:nvSpPr>
        <p:spPr>
          <a:xfrm>
            <a:off x="7334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643b8ccf6c_0_257:notes"/>
          <p:cNvSpPr txBox="1">
            <a:spLocks noGrp="1"/>
          </p:cNvSpPr>
          <p:nvPr>
            <p:ph type="body" idx="1"/>
          </p:nvPr>
        </p:nvSpPr>
        <p:spPr>
          <a:xfrm>
            <a:off x="708660" y="4510564"/>
            <a:ext cx="5669400" cy="3690600"/>
          </a:xfrm>
          <a:prstGeom prst="rect">
            <a:avLst/>
          </a:prstGeom>
        </p:spPr>
        <p:txBody>
          <a:bodyPr spcFirstLastPara="1" wrap="square" lIns="94025" tIns="47000" rIns="94025" bIns="47000" anchor="t" anchorCtr="0">
            <a:noAutofit/>
          </a:bodyPr>
          <a:lstStyle/>
          <a:p>
            <a:pPr marL="0" lvl="0" indent="0" algn="l" rtl="0">
              <a:spcBef>
                <a:spcPts val="0"/>
              </a:spcBef>
              <a:spcAft>
                <a:spcPts val="0"/>
              </a:spcAft>
              <a:buNone/>
            </a:pPr>
            <a:endParaRPr/>
          </a:p>
        </p:txBody>
      </p:sp>
      <p:sp>
        <p:nvSpPr>
          <p:cNvPr id="379" name="Google Shape;379;g3643b8ccf6c_0_257:notes"/>
          <p:cNvSpPr txBox="1">
            <a:spLocks noGrp="1"/>
          </p:cNvSpPr>
          <p:nvPr>
            <p:ph type="sldNum" idx="12"/>
          </p:nvPr>
        </p:nvSpPr>
        <p:spPr>
          <a:xfrm>
            <a:off x="4014100" y="8902344"/>
            <a:ext cx="3070800" cy="470400"/>
          </a:xfrm>
          <a:prstGeom prst="rect">
            <a:avLst/>
          </a:prstGeom>
        </p:spPr>
        <p:txBody>
          <a:bodyPr spcFirstLastPara="1" wrap="square" lIns="94025" tIns="47000" rIns="94025" bIns="470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643b8ccf6c_0_267:notes"/>
          <p:cNvSpPr>
            <a:spLocks noGrp="1" noRot="1" noChangeAspect="1"/>
          </p:cNvSpPr>
          <p:nvPr>
            <p:ph type="sldImg" idx="2"/>
          </p:nvPr>
        </p:nvSpPr>
        <p:spPr>
          <a:xfrm>
            <a:off x="7334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643b8ccf6c_0_267:notes"/>
          <p:cNvSpPr txBox="1">
            <a:spLocks noGrp="1"/>
          </p:cNvSpPr>
          <p:nvPr>
            <p:ph type="body" idx="1"/>
          </p:nvPr>
        </p:nvSpPr>
        <p:spPr>
          <a:xfrm>
            <a:off x="708660" y="4510564"/>
            <a:ext cx="5669400" cy="3690600"/>
          </a:xfrm>
          <a:prstGeom prst="rect">
            <a:avLst/>
          </a:prstGeom>
        </p:spPr>
        <p:txBody>
          <a:bodyPr spcFirstLastPara="1" wrap="square" lIns="94025" tIns="47000" rIns="94025" bIns="47000" anchor="t" anchorCtr="0">
            <a:noAutofit/>
          </a:bodyPr>
          <a:lstStyle/>
          <a:p>
            <a:pPr marL="0" lvl="0" indent="0" algn="l" rtl="0">
              <a:spcBef>
                <a:spcPts val="0"/>
              </a:spcBef>
              <a:spcAft>
                <a:spcPts val="0"/>
              </a:spcAft>
              <a:buNone/>
            </a:pPr>
            <a:endParaRPr/>
          </a:p>
        </p:txBody>
      </p:sp>
      <p:sp>
        <p:nvSpPr>
          <p:cNvPr id="388" name="Google Shape;388;g3643b8ccf6c_0_267:notes"/>
          <p:cNvSpPr txBox="1">
            <a:spLocks noGrp="1"/>
          </p:cNvSpPr>
          <p:nvPr>
            <p:ph type="sldNum" idx="12"/>
          </p:nvPr>
        </p:nvSpPr>
        <p:spPr>
          <a:xfrm>
            <a:off x="4014100" y="8902344"/>
            <a:ext cx="3070800" cy="470400"/>
          </a:xfrm>
          <a:prstGeom prst="rect">
            <a:avLst/>
          </a:prstGeom>
        </p:spPr>
        <p:txBody>
          <a:bodyPr spcFirstLastPara="1" wrap="square" lIns="94025" tIns="47000" rIns="94025" bIns="470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643b8ccf6c_0_277:notes"/>
          <p:cNvSpPr>
            <a:spLocks noGrp="1" noRot="1" noChangeAspect="1"/>
          </p:cNvSpPr>
          <p:nvPr>
            <p:ph type="sldImg" idx="2"/>
          </p:nvPr>
        </p:nvSpPr>
        <p:spPr>
          <a:xfrm>
            <a:off x="7334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3643b8ccf6c_0_277:notes"/>
          <p:cNvSpPr txBox="1">
            <a:spLocks noGrp="1"/>
          </p:cNvSpPr>
          <p:nvPr>
            <p:ph type="body" idx="1"/>
          </p:nvPr>
        </p:nvSpPr>
        <p:spPr>
          <a:xfrm>
            <a:off x="708660" y="4510564"/>
            <a:ext cx="5669400" cy="3690600"/>
          </a:xfrm>
          <a:prstGeom prst="rect">
            <a:avLst/>
          </a:prstGeom>
        </p:spPr>
        <p:txBody>
          <a:bodyPr spcFirstLastPara="1" wrap="square" lIns="94025" tIns="47000" rIns="94025" bIns="47000" anchor="t" anchorCtr="0">
            <a:noAutofit/>
          </a:bodyPr>
          <a:lstStyle/>
          <a:p>
            <a:pPr marL="0" lvl="0" indent="0" algn="l" rtl="0">
              <a:spcBef>
                <a:spcPts val="0"/>
              </a:spcBef>
              <a:spcAft>
                <a:spcPts val="0"/>
              </a:spcAft>
              <a:buNone/>
            </a:pPr>
            <a:endParaRPr/>
          </a:p>
        </p:txBody>
      </p:sp>
      <p:sp>
        <p:nvSpPr>
          <p:cNvPr id="397" name="Google Shape;397;g3643b8ccf6c_0_277:notes"/>
          <p:cNvSpPr txBox="1">
            <a:spLocks noGrp="1"/>
          </p:cNvSpPr>
          <p:nvPr>
            <p:ph type="sldNum" idx="12"/>
          </p:nvPr>
        </p:nvSpPr>
        <p:spPr>
          <a:xfrm>
            <a:off x="4014100" y="8902344"/>
            <a:ext cx="3070800" cy="470400"/>
          </a:xfrm>
          <a:prstGeom prst="rect">
            <a:avLst/>
          </a:prstGeom>
        </p:spPr>
        <p:txBody>
          <a:bodyPr spcFirstLastPara="1" wrap="square" lIns="94025" tIns="47000" rIns="94025" bIns="470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7:notes"/>
          <p:cNvSpPr>
            <a:spLocks noGrp="1" noRot="1" noChangeAspect="1"/>
          </p:cNvSpPr>
          <p:nvPr>
            <p:ph type="sldImg" idx="2"/>
          </p:nvPr>
        </p:nvSpPr>
        <p:spPr>
          <a:xfrm>
            <a:off x="7334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7:notes"/>
          <p:cNvSpPr txBox="1">
            <a:spLocks noGrp="1"/>
          </p:cNvSpPr>
          <p:nvPr>
            <p:ph type="body" idx="1"/>
          </p:nvPr>
        </p:nvSpPr>
        <p:spPr>
          <a:xfrm>
            <a:off x="708660" y="4510564"/>
            <a:ext cx="5669280" cy="3690462"/>
          </a:xfrm>
          <a:prstGeom prst="rect">
            <a:avLst/>
          </a:prstGeom>
          <a:noFill/>
          <a:ln>
            <a:noFill/>
          </a:ln>
        </p:spPr>
        <p:txBody>
          <a:bodyPr spcFirstLastPara="1" wrap="square" lIns="94025" tIns="47000" rIns="94025" bIns="47000" anchor="t" anchorCtr="0">
            <a:noAutofit/>
          </a:bodyPr>
          <a:lstStyle/>
          <a:p>
            <a:pPr marL="0" lvl="0" indent="0" algn="l" rtl="0">
              <a:lnSpc>
                <a:spcPct val="100000"/>
              </a:lnSpc>
              <a:spcBef>
                <a:spcPts val="0"/>
              </a:spcBef>
              <a:spcAft>
                <a:spcPts val="0"/>
              </a:spcAft>
              <a:buSzPts val="1400"/>
              <a:buNone/>
            </a:pPr>
            <a:r>
              <a:rPr lang="en-US"/>
              <a:t>Time Mark- 41 minutes</a:t>
            </a:r>
            <a:endParaRPr/>
          </a:p>
          <a:p>
            <a:pPr marL="0" lvl="0" indent="0" algn="l" rtl="0">
              <a:lnSpc>
                <a:spcPct val="100000"/>
              </a:lnSpc>
              <a:spcBef>
                <a:spcPts val="0"/>
              </a:spcBef>
              <a:spcAft>
                <a:spcPts val="0"/>
              </a:spcAft>
              <a:buSzPts val="1400"/>
              <a:buNone/>
            </a:pPr>
            <a:r>
              <a:rPr lang="en-US"/>
              <a:t>Add totals to the top- Emily reworking some of the actual info on the solar costs- reorder properties</a:t>
            </a:r>
            <a:endParaRPr/>
          </a:p>
        </p:txBody>
      </p:sp>
      <p:sp>
        <p:nvSpPr>
          <p:cNvPr id="406" name="Google Shape;406;p27:notes"/>
          <p:cNvSpPr txBox="1">
            <a:spLocks noGrp="1"/>
          </p:cNvSpPr>
          <p:nvPr>
            <p:ph type="sldNum" idx="12"/>
          </p:nvPr>
        </p:nvSpPr>
        <p:spPr>
          <a:xfrm>
            <a:off x="4014100" y="8902344"/>
            <a:ext cx="3070860" cy="470256"/>
          </a:xfrm>
          <a:prstGeom prst="rect">
            <a:avLst/>
          </a:prstGeom>
          <a:noFill/>
          <a:ln>
            <a:noFill/>
          </a:ln>
        </p:spPr>
        <p:txBody>
          <a:bodyPr spcFirstLastPara="1" wrap="square" lIns="94025" tIns="47000" rIns="94025" bIns="470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0:notes"/>
          <p:cNvSpPr>
            <a:spLocks noGrp="1" noRot="1" noChangeAspect="1"/>
          </p:cNvSpPr>
          <p:nvPr>
            <p:ph type="sldImg" idx="2"/>
          </p:nvPr>
        </p:nvSpPr>
        <p:spPr>
          <a:xfrm>
            <a:off x="7334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30:notes"/>
          <p:cNvSpPr txBox="1">
            <a:spLocks noGrp="1"/>
          </p:cNvSpPr>
          <p:nvPr>
            <p:ph type="body" idx="1"/>
          </p:nvPr>
        </p:nvSpPr>
        <p:spPr>
          <a:xfrm>
            <a:off x="708660" y="4510564"/>
            <a:ext cx="5669280" cy="3690462"/>
          </a:xfrm>
          <a:prstGeom prst="rect">
            <a:avLst/>
          </a:prstGeom>
          <a:noFill/>
          <a:ln>
            <a:noFill/>
          </a:ln>
        </p:spPr>
        <p:txBody>
          <a:bodyPr spcFirstLastPara="1" wrap="square" lIns="94025" tIns="47000" rIns="94025" bIns="47000" anchor="t" anchorCtr="0">
            <a:noAutofit/>
          </a:bodyPr>
          <a:lstStyle/>
          <a:p>
            <a:pPr marL="277495" lvl="0" indent="-277495" algn="l" rtl="0">
              <a:lnSpc>
                <a:spcPct val="90000"/>
              </a:lnSpc>
              <a:spcBef>
                <a:spcPts val="0"/>
              </a:spcBef>
              <a:spcAft>
                <a:spcPts val="0"/>
              </a:spcAft>
              <a:buClr>
                <a:schemeClr val="dk1"/>
              </a:buClr>
              <a:buSzPts val="1200"/>
              <a:buFont typeface="Arial"/>
              <a:buChar char="•"/>
            </a:pPr>
            <a:r>
              <a:rPr lang="en-US"/>
              <a:t>Time Mark : 47 minutes </a:t>
            </a:r>
            <a:endParaRPr/>
          </a:p>
          <a:p>
            <a:pPr marL="293370" lvl="0" indent="-293370" algn="l" rtl="0">
              <a:lnSpc>
                <a:spcPct val="90000"/>
              </a:lnSpc>
              <a:spcBef>
                <a:spcPts val="1028"/>
              </a:spcBef>
              <a:spcAft>
                <a:spcPts val="0"/>
              </a:spcAft>
              <a:buClr>
                <a:schemeClr val="dk1"/>
              </a:buClr>
              <a:buSzPts val="1200"/>
              <a:buFont typeface="Arial"/>
              <a:buChar char="•"/>
            </a:pPr>
            <a:r>
              <a:rPr lang="en-US"/>
              <a:t>Order of work matters and is challenging with multiple partners. Need flexibility from partners to mix it up from time to time.</a:t>
            </a:r>
            <a:endParaRPr/>
          </a:p>
          <a:p>
            <a:pPr marL="293370" lvl="0" indent="-293370" algn="l" rtl="0">
              <a:lnSpc>
                <a:spcPct val="90000"/>
              </a:lnSpc>
              <a:spcBef>
                <a:spcPts val="1028"/>
              </a:spcBef>
              <a:spcAft>
                <a:spcPts val="0"/>
              </a:spcAft>
              <a:buClr>
                <a:schemeClr val="dk1"/>
              </a:buClr>
              <a:buSzPts val="1200"/>
              <a:buFont typeface="Arial"/>
              <a:buChar char="•"/>
            </a:pPr>
            <a:r>
              <a:rPr lang="en-US"/>
              <a:t>Someone needs to track scopes across all partners to avoid critical elements falling through the cracks and overlapping work. Example: one contractor installing a 100 AMP panel to resolve a need they are trying to solve- then the next contractor coming in and realizing that a 200 AMP panel is needed for their scope. This can be avoided by good communication.</a:t>
            </a:r>
            <a:endParaRPr/>
          </a:p>
          <a:p>
            <a:pPr marL="293370" lvl="0" indent="-293370" algn="l" rtl="0">
              <a:lnSpc>
                <a:spcPct val="90000"/>
              </a:lnSpc>
              <a:spcBef>
                <a:spcPts val="1028"/>
              </a:spcBef>
              <a:spcAft>
                <a:spcPts val="0"/>
              </a:spcAft>
              <a:buClr>
                <a:schemeClr val="dk1"/>
              </a:buClr>
              <a:buSzPts val="1200"/>
              <a:buFont typeface="Arial"/>
              <a:buChar char="•"/>
            </a:pPr>
            <a:r>
              <a:rPr lang="en-US"/>
              <a:t>Some homeowners may need assistance setting up energy assistance with the electric utility to make sure their costs don’t rise.</a:t>
            </a:r>
            <a:endParaRPr/>
          </a:p>
          <a:p>
            <a:pPr marL="293370" lvl="0" indent="-293370" algn="l" rtl="0">
              <a:lnSpc>
                <a:spcPct val="90000"/>
              </a:lnSpc>
              <a:spcBef>
                <a:spcPts val="1028"/>
              </a:spcBef>
              <a:spcAft>
                <a:spcPts val="0"/>
              </a:spcAft>
              <a:buClr>
                <a:schemeClr val="dk1"/>
              </a:buClr>
              <a:buSzPts val="1200"/>
              <a:buFont typeface="Arial"/>
              <a:buChar char="•"/>
            </a:pPr>
            <a:r>
              <a:rPr lang="en-US">
                <a:latin typeface="Arial"/>
                <a:ea typeface="Arial"/>
                <a:cs typeface="Arial"/>
                <a:sym typeface="Arial"/>
              </a:rPr>
              <a:t>Homeowner education and buy-in- remember- at the end of the day this is their home and they have their own needs and priorities. Everyone has their own hierarchy of needs- sometimes people do not want to talk about roof top solar because they have been so focused on a critical repair need in their home. Even if we are ready to try to do everything at once, they client may not be on the same page. That buy-in is absolutely critical in the success of doing deep energy retro fit work. </a:t>
            </a:r>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414" name="Google Shape;414;p30:notes"/>
          <p:cNvSpPr txBox="1">
            <a:spLocks noGrp="1"/>
          </p:cNvSpPr>
          <p:nvPr>
            <p:ph type="sldNum" idx="12"/>
          </p:nvPr>
        </p:nvSpPr>
        <p:spPr>
          <a:xfrm>
            <a:off x="4014100" y="8902344"/>
            <a:ext cx="3070860" cy="470256"/>
          </a:xfrm>
          <a:prstGeom prst="rect">
            <a:avLst/>
          </a:prstGeom>
          <a:noFill/>
          <a:ln>
            <a:noFill/>
          </a:ln>
        </p:spPr>
        <p:txBody>
          <a:bodyPr spcFirstLastPara="1" wrap="square" lIns="94025" tIns="47000" rIns="94025" bIns="470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95: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95:notes"/>
          <p:cNvSpPr txBox="1">
            <a:spLocks noGrp="1"/>
          </p:cNvSpPr>
          <p:nvPr>
            <p:ph type="body" idx="1"/>
          </p:nvPr>
        </p:nvSpPr>
        <p:spPr>
          <a:xfrm>
            <a:off x="707708" y="4447461"/>
            <a:ext cx="5661600" cy="4213500"/>
          </a:xfrm>
          <a:prstGeom prst="rect">
            <a:avLst/>
          </a:prstGeom>
          <a:noFill/>
          <a:ln>
            <a:noFill/>
          </a:ln>
        </p:spPr>
        <p:txBody>
          <a:bodyPr spcFirstLastPara="1" wrap="square" lIns="93900" tIns="93900" rIns="93900" bIns="939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110" name="Google Shape;110;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643b8ccf6c_0_290:notes"/>
          <p:cNvSpPr txBox="1">
            <a:spLocks noGrp="1"/>
          </p:cNvSpPr>
          <p:nvPr>
            <p:ph type="body" idx="1"/>
          </p:nvPr>
        </p:nvSpPr>
        <p:spPr>
          <a:xfrm>
            <a:off x="695008" y="4387136"/>
            <a:ext cx="5560200" cy="41562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119" name="Google Shape;119;g3643b8ccf6c_0_290:notes"/>
          <p:cNvSpPr>
            <a:spLocks noGrp="1" noRot="1" noChangeAspect="1"/>
          </p:cNvSpPr>
          <p:nvPr>
            <p:ph type="sldImg" idx="2"/>
          </p:nvPr>
        </p:nvSpPr>
        <p:spPr>
          <a:xfrm>
            <a:off x="396875" y="692150"/>
            <a:ext cx="6156300" cy="3463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txBox="1">
            <a:spLocks noGrp="1"/>
          </p:cNvSpPr>
          <p:nvPr>
            <p:ph type="body" idx="1"/>
          </p:nvPr>
        </p:nvSpPr>
        <p:spPr>
          <a:xfrm>
            <a:off x="718175" y="4496815"/>
            <a:ext cx="5745540" cy="4260105"/>
          </a:xfrm>
          <a:prstGeom prst="rect">
            <a:avLst/>
          </a:prstGeom>
          <a:noFill/>
          <a:ln>
            <a:noFill/>
          </a:ln>
        </p:spPr>
        <p:txBody>
          <a:bodyPr spcFirstLastPara="1" wrap="square" lIns="95050" tIns="95050" rIns="95050" bIns="95050" anchor="t" anchorCtr="0">
            <a:noAutofit/>
          </a:bodyPr>
          <a:lstStyle/>
          <a:p>
            <a:pPr marL="0" lvl="0" indent="0" algn="l" rtl="0">
              <a:lnSpc>
                <a:spcPct val="100000"/>
              </a:lnSpc>
              <a:spcBef>
                <a:spcPts val="0"/>
              </a:spcBef>
              <a:spcAft>
                <a:spcPts val="0"/>
              </a:spcAft>
              <a:buSzPts val="1400"/>
              <a:buNone/>
            </a:pPr>
            <a:r>
              <a:rPr lang="en-US"/>
              <a:t>Time mark- 4 minutes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graphic here describes the client journey through the program-</a:t>
            </a:r>
            <a:endParaRPr/>
          </a:p>
          <a:p>
            <a:pPr marL="0" lvl="0" indent="0" algn="l" rtl="0">
              <a:lnSpc>
                <a:spcPct val="100000"/>
              </a:lnSpc>
              <a:spcBef>
                <a:spcPts val="0"/>
              </a:spcBef>
              <a:spcAft>
                <a:spcPts val="0"/>
              </a:spcAft>
              <a:buSzPts val="1400"/>
              <a:buNone/>
            </a:pPr>
            <a:r>
              <a:rPr lang="en-US"/>
              <a:t>First they apply for services through the program one time and are screened for their eligibility for participating services ALLat once (cuts out the need to apply multiple times for separate programs</a:t>
            </a:r>
            <a:endParaRPr/>
          </a:p>
          <a:p>
            <a:pPr marL="0" lvl="0" indent="0" algn="l" rtl="0">
              <a:lnSpc>
                <a:spcPct val="100000"/>
              </a:lnSpc>
              <a:spcBef>
                <a:spcPts val="0"/>
              </a:spcBef>
              <a:spcAft>
                <a:spcPts val="0"/>
              </a:spcAft>
              <a:buSzPts val="1400"/>
              <a:buNone/>
            </a:pPr>
            <a:r>
              <a:rPr lang="en-US"/>
              <a:t>Then, a comprehensive home assessment is performed. Much like during application screening, this in an opportunity to assess what programs are the best fit for the physical needs of the home. This home inspector then coordinates with all participating agencies on behalf of the homeowner- peicing together a comprehensive work scope. We do fund our own work scope and pay contractors directly to perform that work, but we are doing this with the other programs and services in mind- our goal is to use our scope to unlock the fullest services possible from other program services. </a:t>
            </a:r>
            <a:endParaRPr/>
          </a:p>
        </p:txBody>
      </p:sp>
      <p:sp>
        <p:nvSpPr>
          <p:cNvPr id="132" name="Google Shape;132;p9:notes"/>
          <p:cNvSpPr>
            <a:spLocks noGrp="1" noRot="1" noChangeAspect="1"/>
          </p:cNvSpPr>
          <p:nvPr>
            <p:ph type="sldImg" idx="2"/>
          </p:nvPr>
        </p:nvSpPr>
        <p:spPr>
          <a:xfrm>
            <a:off x="434975" y="709613"/>
            <a:ext cx="6311900" cy="35512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a:spLocks noGrp="1" noRot="1" noChangeAspect="1"/>
          </p:cNvSpPr>
          <p:nvPr>
            <p:ph type="sldImg" idx="2"/>
          </p:nvPr>
        </p:nvSpPr>
        <p:spPr>
          <a:xfrm>
            <a:off x="500063" y="738188"/>
            <a:ext cx="6557962" cy="3689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10:notes"/>
          <p:cNvSpPr txBox="1">
            <a:spLocks noGrp="1"/>
          </p:cNvSpPr>
          <p:nvPr>
            <p:ph type="body" idx="1"/>
          </p:nvPr>
        </p:nvSpPr>
        <p:spPr>
          <a:xfrm>
            <a:off x="755904" y="4674585"/>
            <a:ext cx="6047170" cy="4428615"/>
          </a:xfrm>
          <a:prstGeom prst="rect">
            <a:avLst/>
          </a:prstGeom>
          <a:noFill/>
          <a:ln>
            <a:noFill/>
          </a:ln>
        </p:spPr>
        <p:txBody>
          <a:bodyPr spcFirstLastPara="1" wrap="square" lIns="99325" tIns="99325" rIns="99325" bIns="99325" anchor="t" anchorCtr="0">
            <a:noAutofit/>
          </a:bodyPr>
          <a:lstStyle/>
          <a:p>
            <a:pPr marL="0" lvl="0" indent="0" algn="l" rtl="0">
              <a:lnSpc>
                <a:spcPct val="100000"/>
              </a:lnSpc>
              <a:spcBef>
                <a:spcPts val="0"/>
              </a:spcBef>
              <a:spcAft>
                <a:spcPts val="0"/>
              </a:spcAft>
              <a:buSzPts val="1400"/>
              <a:buNone/>
            </a:pPr>
            <a:r>
              <a:rPr lang="en-US"/>
              <a:t>Time mark- 5 minutes</a:t>
            </a:r>
            <a:endParaRPr/>
          </a:p>
          <a:p>
            <a:pPr marL="0" lvl="0" indent="0" algn="l" rtl="0">
              <a:lnSpc>
                <a:spcPct val="100000"/>
              </a:lnSpc>
              <a:spcBef>
                <a:spcPts val="0"/>
              </a:spcBef>
              <a:spcAft>
                <a:spcPts val="0"/>
              </a:spcAft>
              <a:buSzPts val="1400"/>
              <a:buNone/>
            </a:pPr>
            <a:r>
              <a:rPr lang="en-US"/>
              <a:t>When we are going that work in the home we are trying to accomplish as much as we can- Here are the major focus areas we work on- Basic systems- making the home –stable and safe- warm- and dry. </a:t>
            </a:r>
            <a:endParaRPr/>
          </a:p>
          <a:p>
            <a:pPr marL="0" lvl="0" indent="0" algn="l" rtl="0">
              <a:lnSpc>
                <a:spcPct val="100000"/>
              </a:lnSpc>
              <a:spcBef>
                <a:spcPts val="0"/>
              </a:spcBef>
              <a:spcAft>
                <a:spcPts val="0"/>
              </a:spcAft>
              <a:buSzPts val="1400"/>
              <a:buNone/>
            </a:pPr>
            <a:r>
              <a:rPr lang="en-US"/>
              <a:t>Week look at the livability of the home for the specific occupants- we serve a lot of older adults so this is typcially through a lens of aging in place, but also bringing in integrated pest management, addressing asthma triggers, etc. </a:t>
            </a:r>
            <a:endParaRPr/>
          </a:p>
          <a:p>
            <a:pPr marL="0" lvl="0" indent="0" algn="l" rtl="0">
              <a:lnSpc>
                <a:spcPct val="100000"/>
              </a:lnSpc>
              <a:spcBef>
                <a:spcPts val="0"/>
              </a:spcBef>
              <a:spcAft>
                <a:spcPts val="0"/>
              </a:spcAft>
              <a:buSzPts val="1400"/>
              <a:buNone/>
            </a:pPr>
            <a:r>
              <a:rPr lang="en-US"/>
              <a:t>We are also looking at energy efficiency potential and deeper retro fit work such as introducing heat pumps, electrificaiton , and roof top solar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8:notes"/>
          <p:cNvSpPr>
            <a:spLocks noGrp="1" noRot="1" noChangeAspect="1"/>
          </p:cNvSpPr>
          <p:nvPr>
            <p:ph type="sldImg" idx="2"/>
          </p:nvPr>
        </p:nvSpPr>
        <p:spPr>
          <a:xfrm>
            <a:off x="500063" y="738188"/>
            <a:ext cx="6557962" cy="3689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8:notes"/>
          <p:cNvSpPr txBox="1">
            <a:spLocks noGrp="1"/>
          </p:cNvSpPr>
          <p:nvPr>
            <p:ph type="body" idx="1"/>
          </p:nvPr>
        </p:nvSpPr>
        <p:spPr>
          <a:xfrm>
            <a:off x="755904" y="4674585"/>
            <a:ext cx="6047232" cy="4428554"/>
          </a:xfrm>
          <a:prstGeom prst="rect">
            <a:avLst/>
          </a:prstGeom>
          <a:noFill/>
          <a:ln>
            <a:noFill/>
          </a:ln>
        </p:spPr>
        <p:txBody>
          <a:bodyPr spcFirstLastPara="1" wrap="square" lIns="99325" tIns="99325" rIns="99325" bIns="99325" anchor="t" anchorCtr="0">
            <a:noAutofit/>
          </a:bodyPr>
          <a:lstStyle/>
          <a:p>
            <a:pPr marL="0" lvl="0" indent="0" algn="l" rtl="0">
              <a:lnSpc>
                <a:spcPct val="100000"/>
              </a:lnSpc>
              <a:spcBef>
                <a:spcPts val="0"/>
              </a:spcBef>
              <a:spcAft>
                <a:spcPts val="0"/>
              </a:spcAft>
              <a:buSzPts val="1400"/>
              <a:buNone/>
            </a:pPr>
            <a:r>
              <a:rPr lang="en-US"/>
              <a:t>Time mark- 6 minutes</a:t>
            </a:r>
            <a:endParaRPr/>
          </a:p>
          <a:p>
            <a:pPr marL="0" lvl="0" indent="0" algn="l" rtl="0">
              <a:lnSpc>
                <a:spcPct val="100000"/>
              </a:lnSpc>
              <a:spcBef>
                <a:spcPts val="0"/>
              </a:spcBef>
              <a:spcAft>
                <a:spcPts val="0"/>
              </a:spcAft>
              <a:buSzPts val="1400"/>
              <a:buNone/>
            </a:pPr>
            <a:r>
              <a:rPr lang="en-US"/>
              <a:t>Goal- improve home condition and reduce energy burden for low income Philadelphia households. </a:t>
            </a:r>
            <a:endParaRPr/>
          </a:p>
          <a:p>
            <a:pPr marL="0" lvl="0" indent="0" algn="l" rtl="0">
              <a:lnSpc>
                <a:spcPct val="100000"/>
              </a:lnSpc>
              <a:spcBef>
                <a:spcPts val="0"/>
              </a:spcBef>
              <a:spcAft>
                <a:spcPts val="0"/>
              </a:spcAft>
              <a:buSzPts val="1400"/>
              <a:buNone/>
            </a:pPr>
            <a:r>
              <a:rPr lang="en-US"/>
              <a:t>In Philadelphia- and in many areas there are programs that serve low-income households with services- physical interventions- aimed at improving some aspect of the condition of the home. In Philadelphia we have a constellation of services ranging from weatherization, to utility emergency work, and home repairs. </a:t>
            </a:r>
            <a:endParaRPr/>
          </a:p>
          <a:p>
            <a:pPr marL="0" lvl="0" indent="0" algn="l" rtl="0">
              <a:lnSpc>
                <a:spcPct val="100000"/>
              </a:lnSpc>
              <a:spcBef>
                <a:spcPts val="0"/>
              </a:spcBef>
              <a:spcAft>
                <a:spcPts val="0"/>
              </a:spcAft>
              <a:buSzPts val="1400"/>
              <a:buNone/>
            </a:pPr>
            <a:r>
              <a:rPr lang="en-US"/>
              <a:t>Other services include housing counseling, legal assistance, and health related programs. All of these programs existed and were sometimes working together, but coordination was ad hoc and unreliable. Built to last was created to operate as an administrative back bone to coordinate and supplement these services through one-streamlined program.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643b8ccf6c_0_165:notes"/>
          <p:cNvSpPr>
            <a:spLocks noGrp="1" noRot="1" noChangeAspect="1"/>
          </p:cNvSpPr>
          <p:nvPr>
            <p:ph type="sldImg" idx="2"/>
          </p:nvPr>
        </p:nvSpPr>
        <p:spPr>
          <a:xfrm>
            <a:off x="393700" y="702945"/>
            <a:ext cx="6299100" cy="3514800"/>
          </a:xfrm>
          <a:custGeom>
            <a:avLst/>
            <a:gdLst/>
            <a:ahLst/>
            <a:cxnLst/>
            <a:rect l="l" t="t" r="r" b="b"/>
            <a:pathLst>
              <a:path w="120000" h="120000" extrusionOk="0">
                <a:moveTo>
                  <a:pt x="0" y="0"/>
                </a:moveTo>
                <a:lnTo>
                  <a:pt x="120000" y="0"/>
                </a:lnTo>
                <a:lnTo>
                  <a:pt x="120000" y="120000"/>
                </a:lnTo>
                <a:lnTo>
                  <a:pt x="0" y="120000"/>
                </a:lnTo>
                <a:close/>
              </a:path>
            </a:pathLst>
          </a:custGeom>
          <a:noFill/>
          <a:ln w="9825" cap="flat" cmpd="sng">
            <a:solidFill>
              <a:srgbClr val="000000"/>
            </a:solidFill>
            <a:prstDash val="solid"/>
            <a:round/>
            <a:headEnd type="none" w="sm" len="sm"/>
            <a:tailEnd type="none" w="sm" len="sm"/>
          </a:ln>
        </p:spPr>
      </p:sp>
      <p:sp>
        <p:nvSpPr>
          <p:cNvPr id="199" name="Google Shape;199;g3643b8ccf6c_0_165:notes"/>
          <p:cNvSpPr txBox="1">
            <a:spLocks noGrp="1"/>
          </p:cNvSpPr>
          <p:nvPr>
            <p:ph type="body" idx="1"/>
          </p:nvPr>
        </p:nvSpPr>
        <p:spPr>
          <a:xfrm>
            <a:off x="708660" y="4451985"/>
            <a:ext cx="5669400" cy="4217700"/>
          </a:xfrm>
          <a:prstGeom prst="rect">
            <a:avLst/>
          </a:prstGeom>
          <a:noFill/>
          <a:ln>
            <a:noFill/>
          </a:ln>
        </p:spPr>
        <p:txBody>
          <a:bodyPr spcFirstLastPara="1" wrap="square" lIns="94225" tIns="94225" rIns="94225" bIns="942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1:notes"/>
          <p:cNvSpPr txBox="1">
            <a:spLocks noGrp="1"/>
          </p:cNvSpPr>
          <p:nvPr>
            <p:ph type="body" idx="1"/>
          </p:nvPr>
        </p:nvSpPr>
        <p:spPr>
          <a:xfrm>
            <a:off x="708660" y="4510564"/>
            <a:ext cx="5669280" cy="3690462"/>
          </a:xfrm>
          <a:prstGeom prst="rect">
            <a:avLst/>
          </a:prstGeom>
          <a:noFill/>
          <a:ln>
            <a:noFill/>
          </a:ln>
        </p:spPr>
        <p:txBody>
          <a:bodyPr spcFirstLastPara="1" wrap="square" lIns="94025" tIns="47000" rIns="94025" bIns="470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61:notes"/>
          <p:cNvSpPr>
            <a:spLocks noGrp="1" noRot="1" noChangeAspect="1"/>
          </p:cNvSpPr>
          <p:nvPr>
            <p:ph type="sldImg" idx="2"/>
          </p:nvPr>
        </p:nvSpPr>
        <p:spPr>
          <a:xfrm>
            <a:off x="7334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1_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5"/>
          <p:cNvSpPr/>
          <p:nvPr/>
        </p:nvSpPr>
        <p:spPr>
          <a:xfrm>
            <a:off x="0" y="6136641"/>
            <a:ext cx="12192000" cy="721360"/>
          </a:xfrm>
          <a:prstGeom prst="rect">
            <a:avLst/>
          </a:prstGeom>
          <a:solidFill>
            <a:srgbClr val="3A17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 name="Google Shape;17;p35"/>
          <p:cNvSpPr txBox="1">
            <a:spLocks noGrp="1"/>
          </p:cNvSpPr>
          <p:nvPr>
            <p:ph type="ctrTitle"/>
          </p:nvPr>
        </p:nvSpPr>
        <p:spPr>
          <a:xfrm>
            <a:off x="1647567" y="2372497"/>
            <a:ext cx="7063947" cy="148281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5"/>
          <p:cNvSpPr txBox="1">
            <a:spLocks noGrp="1"/>
          </p:cNvSpPr>
          <p:nvPr>
            <p:ph type="subTitle" idx="1"/>
          </p:nvPr>
        </p:nvSpPr>
        <p:spPr>
          <a:xfrm>
            <a:off x="1647567" y="3863759"/>
            <a:ext cx="7063947"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35"/>
          <p:cNvSpPr/>
          <p:nvPr/>
        </p:nvSpPr>
        <p:spPr>
          <a:xfrm>
            <a:off x="0" y="6136641"/>
            <a:ext cx="12192000" cy="721360"/>
          </a:xfrm>
          <a:prstGeom prst="rect">
            <a:avLst/>
          </a:prstGeom>
          <a:solidFill>
            <a:srgbClr val="3A17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
        <p:cNvGrpSpPr/>
        <p:nvPr/>
      </p:nvGrpSpPr>
      <p:grpSpPr>
        <a:xfrm>
          <a:off x="0" y="0"/>
          <a:ext cx="0" cy="0"/>
          <a:chOff x="0" y="0"/>
          <a:chExt cx="0" cy="0"/>
        </a:xfrm>
      </p:grpSpPr>
      <p:sp>
        <p:nvSpPr>
          <p:cNvPr id="72" name="Google Shape;72;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4" name="Google Shape;74;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6"/>
          <p:cNvSpPr>
            <a:spLocks noGrp="1"/>
          </p:cNvSpPr>
          <p:nvPr>
            <p:ph type="pic" idx="2"/>
          </p:nvPr>
        </p:nvSpPr>
        <p:spPr>
          <a:xfrm>
            <a:off x="5183188" y="987425"/>
            <a:ext cx="6172200" cy="4873625"/>
          </a:xfrm>
          <a:prstGeom prst="rect">
            <a:avLst/>
          </a:prstGeom>
          <a:noFill/>
          <a:ln>
            <a:noFill/>
          </a:ln>
        </p:spPr>
      </p:sp>
      <p:sp>
        <p:nvSpPr>
          <p:cNvPr id="81" name="Google Shape;81;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 name="Google Shape;2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6_Title and Content">
  <p:cSld name="26_Title and Content">
    <p:spTree>
      <p:nvGrpSpPr>
        <p:cNvPr id="1" name="Shape 32"/>
        <p:cNvGrpSpPr/>
        <p:nvPr/>
      </p:nvGrpSpPr>
      <p:grpSpPr>
        <a:xfrm>
          <a:off x="0" y="0"/>
          <a:ext cx="0" cy="0"/>
          <a:chOff x="0" y="0"/>
          <a:chExt cx="0" cy="0"/>
        </a:xfrm>
      </p:grpSpPr>
      <p:sp>
        <p:nvSpPr>
          <p:cNvPr id="33" name="Google Shape;33;p36"/>
          <p:cNvSpPr>
            <a:spLocks noGrp="1"/>
          </p:cNvSpPr>
          <p:nvPr>
            <p:ph type="pic" idx="2"/>
          </p:nvPr>
        </p:nvSpPr>
        <p:spPr>
          <a:xfrm>
            <a:off x="1621" y="-24387"/>
            <a:ext cx="12192000" cy="4875787"/>
          </a:xfrm>
          <a:prstGeom prst="rect">
            <a:avLst/>
          </a:prstGeom>
          <a:noFill/>
          <a:ln>
            <a:noFill/>
          </a:ln>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sp>
        <p:nvSpPr>
          <p:cNvPr id="45" name="Google Shape;45;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47" name="Google Shape;4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
        <p:cNvGrpSpPr/>
        <p:nvPr/>
      </p:nvGrpSpPr>
      <p:grpSpPr>
        <a:xfrm>
          <a:off x="0" y="0"/>
          <a:ext cx="0" cy="0"/>
          <a:chOff x="0" y="0"/>
          <a:chExt cx="0" cy="0"/>
        </a:xfrm>
      </p:grpSpPr>
      <p:sp>
        <p:nvSpPr>
          <p:cNvPr id="58" name="Google Shape;58;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7" Type="http://schemas.openxmlformats.org/officeDocument/2006/relationships/chart" Target="../charts/chart15.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mailto:kbartolotta@philaenergy.org"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hyperlink" Target="http://www.philaenergy.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49"/>
          <p:cNvSpPr txBox="1">
            <a:spLocks noGrp="1"/>
          </p:cNvSpPr>
          <p:nvPr>
            <p:ph type="ctrTitle"/>
          </p:nvPr>
        </p:nvSpPr>
        <p:spPr>
          <a:xfrm>
            <a:off x="1647567" y="2381725"/>
            <a:ext cx="7627062" cy="219748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7407"/>
              <a:buFont typeface="Calibri"/>
              <a:buNone/>
            </a:pPr>
            <a:r>
              <a:rPr lang="en-US"/>
              <a:t>Built to Last:</a:t>
            </a:r>
            <a:br>
              <a:rPr lang="en-US"/>
            </a:br>
            <a:br>
              <a:rPr lang="en-US" sz="2000"/>
            </a:br>
            <a:r>
              <a:rPr lang="en-US" sz="3600" i="1">
                <a:solidFill>
                  <a:srgbClr val="FFFFFF"/>
                </a:solidFill>
              </a:rPr>
              <a:t>Delivering safe, healthy and affordable low-income housing</a:t>
            </a:r>
            <a:endParaRPr sz="3600" i="1"/>
          </a:p>
        </p:txBody>
      </p:sp>
      <p:sp>
        <p:nvSpPr>
          <p:cNvPr id="96" name="Google Shape;96;p49"/>
          <p:cNvSpPr txBox="1">
            <a:spLocks noGrp="1"/>
          </p:cNvSpPr>
          <p:nvPr>
            <p:ph type="subTitle" idx="1"/>
          </p:nvPr>
        </p:nvSpPr>
        <p:spPr>
          <a:xfrm>
            <a:off x="1647567" y="4587659"/>
            <a:ext cx="7063800" cy="8421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chemeClr val="dk1"/>
              </a:buClr>
              <a:buSzPts val="2400"/>
              <a:buNone/>
            </a:pPr>
            <a:r>
              <a:rPr lang="en-US"/>
              <a:t>August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7"/>
          <p:cNvSpPr txBox="1"/>
          <p:nvPr/>
        </p:nvSpPr>
        <p:spPr>
          <a:xfrm>
            <a:off x="198628" y="511849"/>
            <a:ext cx="351443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Arial"/>
                <a:ea typeface="Arial"/>
                <a:cs typeface="Arial"/>
                <a:sym typeface="Arial"/>
              </a:rPr>
              <a:t>65</a:t>
            </a:r>
            <a:r>
              <a:rPr lang="en-US" sz="4000" b="0" i="0" u="none" strike="noStrike" cap="none" baseline="30000">
                <a:solidFill>
                  <a:schemeClr val="dk1"/>
                </a:solidFill>
                <a:latin typeface="Arial"/>
                <a:ea typeface="Arial"/>
                <a:cs typeface="Arial"/>
                <a:sym typeface="Arial"/>
              </a:rPr>
              <a:t>th</a:t>
            </a:r>
            <a:r>
              <a:rPr lang="en-US" sz="4000" b="0" i="0" u="none" strike="noStrike" cap="none">
                <a:solidFill>
                  <a:schemeClr val="dk1"/>
                </a:solidFill>
                <a:latin typeface="Arial"/>
                <a:ea typeface="Arial"/>
                <a:cs typeface="Arial"/>
                <a:sym typeface="Arial"/>
              </a:rPr>
              <a:t> Street</a:t>
            </a:r>
            <a:endParaRPr sz="1600" b="0" i="0" u="none" strike="noStrike" cap="none">
              <a:solidFill>
                <a:srgbClr val="000000"/>
              </a:solidFill>
              <a:latin typeface="Arial"/>
              <a:ea typeface="Arial"/>
              <a:cs typeface="Arial"/>
              <a:sym typeface="Arial"/>
            </a:endParaRPr>
          </a:p>
        </p:txBody>
      </p:sp>
      <p:pic>
        <p:nvPicPr>
          <p:cNvPr id="220" name="Google Shape;220;p17"/>
          <p:cNvPicPr preferRelativeResize="0"/>
          <p:nvPr/>
        </p:nvPicPr>
        <p:blipFill rotWithShape="1">
          <a:blip r:embed="rId3">
            <a:alphaModFix/>
          </a:blip>
          <a:srcRect/>
          <a:stretch/>
        </p:blipFill>
        <p:spPr>
          <a:xfrm>
            <a:off x="8837651" y="581012"/>
            <a:ext cx="2496809" cy="6032116"/>
          </a:xfrm>
          <a:prstGeom prst="rect">
            <a:avLst/>
          </a:prstGeom>
          <a:noFill/>
          <a:ln>
            <a:noFill/>
          </a:ln>
        </p:spPr>
      </p:pic>
      <p:grpSp>
        <p:nvGrpSpPr>
          <p:cNvPr id="221" name="Google Shape;221;p17"/>
          <p:cNvGrpSpPr/>
          <p:nvPr/>
        </p:nvGrpSpPr>
        <p:grpSpPr>
          <a:xfrm>
            <a:off x="511571" y="927484"/>
            <a:ext cx="8120856" cy="5418667"/>
            <a:chOff x="3571" y="0"/>
            <a:chExt cx="8120856" cy="5418667"/>
          </a:xfrm>
        </p:grpSpPr>
        <p:sp>
          <p:nvSpPr>
            <p:cNvPr id="222" name="Google Shape;222;p17"/>
            <p:cNvSpPr/>
            <p:nvPr/>
          </p:nvSpPr>
          <p:spPr>
            <a:xfrm>
              <a:off x="609599" y="0"/>
              <a:ext cx="6908800" cy="5418667"/>
            </a:xfrm>
            <a:prstGeom prst="rightArrow">
              <a:avLst>
                <a:gd name="adj1" fmla="val 50000"/>
                <a:gd name="adj2" fmla="val 50000"/>
              </a:avLst>
            </a:prstGeom>
            <a:solidFill>
              <a:srgbClr val="F6D4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7"/>
            <p:cNvSpPr/>
            <p:nvPr/>
          </p:nvSpPr>
          <p:spPr>
            <a:xfrm>
              <a:off x="3571" y="1625600"/>
              <a:ext cx="1561703" cy="2167466"/>
            </a:xfrm>
            <a:prstGeom prst="roundRect">
              <a:avLst>
                <a:gd name="adj" fmla="val 16667"/>
              </a:avLst>
            </a:prstGeom>
            <a:solidFill>
              <a:srgbClr val="E9713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7"/>
            <p:cNvSpPr txBox="1"/>
            <p:nvPr/>
          </p:nvSpPr>
          <p:spPr>
            <a:xfrm>
              <a:off x="79807" y="1701836"/>
              <a:ext cx="1409231" cy="2014994"/>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Address Hazards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560"/>
                </a:spcBef>
                <a:spcAft>
                  <a:spcPts val="0"/>
                </a:spcAft>
                <a:buClr>
                  <a:schemeClr val="lt1"/>
                </a:buClr>
                <a:buSzPts val="1200"/>
                <a:buFont typeface="Arial"/>
                <a:buChar char="•"/>
              </a:pPr>
              <a:r>
                <a:rPr lang="en-US" sz="1200" b="0" i="0" u="none" strike="noStrike" cap="none">
                  <a:solidFill>
                    <a:schemeClr val="lt1"/>
                  </a:solidFill>
                  <a:latin typeface="Arial"/>
                  <a:ea typeface="Arial"/>
                  <a:cs typeface="Arial"/>
                  <a:sym typeface="Arial"/>
                </a:rPr>
                <a:t>Remediate friable asbestos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80"/>
                </a:spcBef>
                <a:spcAft>
                  <a:spcPts val="0"/>
                </a:spcAft>
                <a:buClr>
                  <a:schemeClr val="lt1"/>
                </a:buClr>
                <a:buSzPts val="1200"/>
                <a:buFont typeface="Arial"/>
                <a:buChar char="•"/>
              </a:pPr>
              <a:r>
                <a:rPr lang="en-US" sz="1200" b="0" i="0" u="none" strike="noStrike" cap="none">
                  <a:solidFill>
                    <a:schemeClr val="lt1"/>
                  </a:solidFill>
                  <a:latin typeface="Arial"/>
                  <a:ea typeface="Arial"/>
                  <a:cs typeface="Arial"/>
                  <a:sym typeface="Arial"/>
                </a:rPr>
                <a:t>Repair gas leaks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80"/>
                </a:spcBef>
                <a:spcAft>
                  <a:spcPts val="0"/>
                </a:spcAft>
                <a:buClr>
                  <a:schemeClr val="lt1"/>
                </a:buClr>
                <a:buSzPts val="1200"/>
                <a:buFont typeface="Arial"/>
                <a:buChar char="•"/>
              </a:pPr>
              <a:r>
                <a:rPr lang="en-US" sz="1200" b="0" i="0" u="none" strike="noStrike" cap="none">
                  <a:solidFill>
                    <a:schemeClr val="lt1"/>
                  </a:solidFill>
                  <a:latin typeface="Arial"/>
                  <a:ea typeface="Arial"/>
                  <a:cs typeface="Arial"/>
                  <a:sym typeface="Arial"/>
                </a:rPr>
                <a:t>Install Dehumidifier</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80"/>
                </a:spcBef>
                <a:spcAft>
                  <a:spcPts val="0"/>
                </a:spcAft>
                <a:buClr>
                  <a:schemeClr val="lt1"/>
                </a:buClr>
                <a:buSzPts val="1200"/>
                <a:buFont typeface="Arial"/>
                <a:buChar char="•"/>
              </a:pPr>
              <a:r>
                <a:rPr lang="en-US" sz="1200" b="0" i="0" u="none" strike="noStrike" cap="none">
                  <a:solidFill>
                    <a:schemeClr val="lt1"/>
                  </a:solidFill>
                  <a:latin typeface="Arial"/>
                  <a:ea typeface="Arial"/>
                  <a:cs typeface="Arial"/>
                  <a:sym typeface="Arial"/>
                </a:rPr>
                <a:t>Upgrade ventilation</a:t>
              </a:r>
              <a:endParaRPr sz="1400" b="0" i="0" u="none" strike="noStrike" cap="none">
                <a:solidFill>
                  <a:srgbClr val="000000"/>
                </a:solidFill>
                <a:latin typeface="Arial"/>
                <a:ea typeface="Arial"/>
                <a:cs typeface="Arial"/>
                <a:sym typeface="Arial"/>
              </a:endParaRPr>
            </a:p>
          </p:txBody>
        </p:sp>
        <p:sp>
          <p:nvSpPr>
            <p:cNvPr id="225" name="Google Shape;225;p17"/>
            <p:cNvSpPr/>
            <p:nvPr/>
          </p:nvSpPr>
          <p:spPr>
            <a:xfrm>
              <a:off x="1643360" y="1625600"/>
              <a:ext cx="1561703" cy="2167466"/>
            </a:xfrm>
            <a:prstGeom prst="roundRect">
              <a:avLst>
                <a:gd name="adj" fmla="val 16667"/>
              </a:avLst>
            </a:prstGeom>
            <a:solidFill>
              <a:srgbClr val="D8B11D"/>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7"/>
            <p:cNvSpPr txBox="1"/>
            <p:nvPr/>
          </p:nvSpPr>
          <p:spPr>
            <a:xfrm>
              <a:off x="1719596" y="1701836"/>
              <a:ext cx="1409231" cy="2014994"/>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Improve Durability &amp; Safety</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560"/>
                </a:spcBef>
                <a:spcAft>
                  <a:spcPts val="0"/>
                </a:spcAft>
                <a:buClr>
                  <a:schemeClr val="lt1"/>
                </a:buClr>
                <a:buSzPts val="1200"/>
                <a:buFont typeface="Arial"/>
                <a:buChar char="•"/>
              </a:pPr>
              <a:r>
                <a:rPr lang="en-US" sz="1200" b="0" i="0" u="none" strike="noStrike" cap="none">
                  <a:solidFill>
                    <a:schemeClr val="lt1"/>
                  </a:solidFill>
                  <a:latin typeface="Arial"/>
                  <a:ea typeface="Arial"/>
                  <a:cs typeface="Arial"/>
                  <a:sym typeface="Arial"/>
                </a:rPr>
                <a:t>Roof Replacement</a:t>
              </a:r>
              <a:endParaRPr sz="1400" b="0" i="0" u="none" strike="noStrike" cap="none">
                <a:solidFill>
                  <a:srgbClr val="000000"/>
                </a:solidFill>
                <a:latin typeface="Arial"/>
                <a:ea typeface="Arial"/>
                <a:cs typeface="Arial"/>
                <a:sym typeface="Arial"/>
              </a:endParaRPr>
            </a:p>
          </p:txBody>
        </p:sp>
        <p:sp>
          <p:nvSpPr>
            <p:cNvPr id="227" name="Google Shape;227;p17"/>
            <p:cNvSpPr/>
            <p:nvPr/>
          </p:nvSpPr>
          <p:spPr>
            <a:xfrm>
              <a:off x="3283148" y="1625600"/>
              <a:ext cx="1561703" cy="2167466"/>
            </a:xfrm>
            <a:prstGeom prst="roundRect">
              <a:avLst>
                <a:gd name="adj" fmla="val 16667"/>
              </a:avLst>
            </a:prstGeom>
            <a:solidFill>
              <a:srgbClr val="8CAF1D"/>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17"/>
            <p:cNvSpPr txBox="1"/>
            <p:nvPr/>
          </p:nvSpPr>
          <p:spPr>
            <a:xfrm>
              <a:off x="3359384" y="1701836"/>
              <a:ext cx="1409231" cy="2014994"/>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Upgrade Efficiency</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560"/>
                </a:spcBef>
                <a:spcAft>
                  <a:spcPts val="0"/>
                </a:spcAft>
                <a:buClr>
                  <a:schemeClr val="lt1"/>
                </a:buClr>
                <a:buSzPts val="1200"/>
                <a:buFont typeface="Arial"/>
                <a:buChar char="•"/>
              </a:pPr>
              <a:r>
                <a:rPr lang="en-US" sz="1200" b="0" i="0" u="none" strike="noStrike" cap="none">
                  <a:solidFill>
                    <a:schemeClr val="lt1"/>
                  </a:solidFill>
                  <a:latin typeface="Arial"/>
                  <a:ea typeface="Arial"/>
                  <a:cs typeface="Arial"/>
                  <a:sym typeface="Arial"/>
                </a:rPr>
                <a:t>Air Seal and Insulate</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80"/>
                </a:spcBef>
                <a:spcAft>
                  <a:spcPts val="0"/>
                </a:spcAft>
                <a:buClr>
                  <a:schemeClr val="lt1"/>
                </a:buClr>
                <a:buSzPts val="1200"/>
                <a:buFont typeface="Arial"/>
                <a:buChar char="•"/>
              </a:pPr>
              <a:r>
                <a:rPr lang="en-US" sz="1200" b="0" i="0" u="none" strike="noStrike" cap="none">
                  <a:solidFill>
                    <a:schemeClr val="lt1"/>
                  </a:solidFill>
                  <a:latin typeface="Arial"/>
                  <a:ea typeface="Arial"/>
                  <a:cs typeface="Arial"/>
                  <a:sym typeface="Arial"/>
                </a:rPr>
                <a:t>Lighting</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80"/>
                </a:spcBef>
                <a:spcAft>
                  <a:spcPts val="0"/>
                </a:spcAft>
                <a:buClr>
                  <a:schemeClr val="lt1"/>
                </a:buClr>
                <a:buSzPts val="1200"/>
                <a:buFont typeface="Arial"/>
                <a:buChar char="•"/>
              </a:pPr>
              <a:r>
                <a:rPr lang="en-US" sz="1200" b="0" i="0" u="none" strike="noStrike" cap="none">
                  <a:solidFill>
                    <a:schemeClr val="lt1"/>
                  </a:solidFill>
                  <a:latin typeface="Arial"/>
                  <a:ea typeface="Arial"/>
                  <a:cs typeface="Arial"/>
                  <a:sym typeface="Arial"/>
                </a:rPr>
                <a:t>Water Efficiency</a:t>
              </a:r>
              <a:endParaRPr sz="1400" b="0" i="0" u="none" strike="noStrike" cap="none">
                <a:solidFill>
                  <a:srgbClr val="000000"/>
                </a:solidFill>
                <a:latin typeface="Arial"/>
                <a:ea typeface="Arial"/>
                <a:cs typeface="Arial"/>
                <a:sym typeface="Arial"/>
              </a:endParaRPr>
            </a:p>
          </p:txBody>
        </p:sp>
        <p:sp>
          <p:nvSpPr>
            <p:cNvPr id="229" name="Google Shape;229;p17"/>
            <p:cNvSpPr/>
            <p:nvPr/>
          </p:nvSpPr>
          <p:spPr>
            <a:xfrm>
              <a:off x="4922936" y="1625600"/>
              <a:ext cx="1561703" cy="2167466"/>
            </a:xfrm>
            <a:prstGeom prst="roundRect">
              <a:avLst>
                <a:gd name="adj" fmla="val 16667"/>
              </a:avLst>
            </a:prstGeom>
            <a:solidFill>
              <a:srgbClr val="408E1C"/>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7"/>
            <p:cNvSpPr txBox="1"/>
            <p:nvPr/>
          </p:nvSpPr>
          <p:spPr>
            <a:xfrm>
              <a:off x="4999172" y="1701836"/>
              <a:ext cx="1409231" cy="2014994"/>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rgbClr val="FFFF00"/>
                </a:buClr>
                <a:buSzPts val="1600"/>
                <a:buFont typeface="Arial"/>
                <a:buNone/>
              </a:pPr>
              <a:r>
                <a:rPr lang="en-US" sz="1600" b="1" i="0" u="none" strike="noStrike" cap="none">
                  <a:solidFill>
                    <a:srgbClr val="FFFF00"/>
                  </a:solidFill>
                  <a:latin typeface="Arial"/>
                  <a:ea typeface="Arial"/>
                  <a:cs typeface="Arial"/>
                  <a:sym typeface="Arial"/>
                </a:rPr>
                <a:t>Electrify</a:t>
              </a:r>
              <a:r>
                <a:rPr lang="en-US" sz="1600" b="0" i="0" u="none" strike="noStrike" cap="none">
                  <a:solidFill>
                    <a:schemeClr val="lt1"/>
                  </a:solidFill>
                  <a:latin typeface="Arial"/>
                  <a:ea typeface="Arial"/>
                  <a:cs typeface="Arial"/>
                  <a:sym typeface="Arial"/>
                </a:rPr>
                <a:t> Equipment</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560"/>
                </a:spcBef>
                <a:spcAft>
                  <a:spcPts val="0"/>
                </a:spcAft>
                <a:buClr>
                  <a:schemeClr val="lt1"/>
                </a:buClr>
                <a:buSzPts val="1200"/>
                <a:buFont typeface="Arial"/>
                <a:buChar char="•"/>
              </a:pPr>
              <a:r>
                <a:rPr lang="en-US" sz="1200" b="0" i="0" u="none" strike="noStrike" cap="none">
                  <a:solidFill>
                    <a:schemeClr val="lt1"/>
                  </a:solidFill>
                  <a:latin typeface="Arial"/>
                  <a:ea typeface="Arial"/>
                  <a:cs typeface="Arial"/>
                  <a:sym typeface="Arial"/>
                </a:rPr>
                <a:t>Upgrade electric panel</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80"/>
                </a:spcBef>
                <a:spcAft>
                  <a:spcPts val="0"/>
                </a:spcAft>
                <a:buClr>
                  <a:schemeClr val="lt1"/>
                </a:buClr>
                <a:buSzPts val="1200"/>
                <a:buFont typeface="Arial"/>
                <a:buChar char="•"/>
              </a:pPr>
              <a:r>
                <a:rPr lang="en-US" sz="1200" b="0" i="0" u="none" strike="noStrike" cap="none">
                  <a:solidFill>
                    <a:schemeClr val="lt1"/>
                  </a:solidFill>
                  <a:latin typeface="Arial"/>
                  <a:ea typeface="Arial"/>
                  <a:cs typeface="Arial"/>
                  <a:sym typeface="Arial"/>
                </a:rPr>
                <a:t>Mini split heat pumps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80"/>
                </a:spcBef>
                <a:spcAft>
                  <a:spcPts val="0"/>
                </a:spcAft>
                <a:buClr>
                  <a:schemeClr val="lt1"/>
                </a:buClr>
                <a:buSzPts val="1200"/>
                <a:buFont typeface="Arial"/>
                <a:buChar char="•"/>
              </a:pPr>
              <a:r>
                <a:rPr lang="en-US" sz="1200" b="0" i="0" u="none" strike="noStrike" cap="none">
                  <a:solidFill>
                    <a:schemeClr val="lt1"/>
                  </a:solidFill>
                  <a:latin typeface="Arial"/>
                  <a:ea typeface="Arial"/>
                  <a:cs typeface="Arial"/>
                  <a:sym typeface="Arial"/>
                </a:rPr>
                <a:t>Heat Pump Water Heater</a:t>
              </a:r>
              <a:endParaRPr sz="1400" b="0" i="0" u="none" strike="noStrike" cap="none">
                <a:solidFill>
                  <a:srgbClr val="000000"/>
                </a:solidFill>
                <a:latin typeface="Arial"/>
                <a:ea typeface="Arial"/>
                <a:cs typeface="Arial"/>
                <a:sym typeface="Arial"/>
              </a:endParaRPr>
            </a:p>
          </p:txBody>
        </p:sp>
        <p:sp>
          <p:nvSpPr>
            <p:cNvPr id="231" name="Google Shape;231;p17"/>
            <p:cNvSpPr/>
            <p:nvPr/>
          </p:nvSpPr>
          <p:spPr>
            <a:xfrm>
              <a:off x="6562724" y="1625600"/>
              <a:ext cx="1561703" cy="2167466"/>
            </a:xfrm>
            <a:prstGeom prst="roundRect">
              <a:avLst>
                <a:gd name="adj" fmla="val 16667"/>
              </a:avLst>
            </a:prstGeom>
            <a:solidFill>
              <a:srgbClr val="186923"/>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7"/>
            <p:cNvSpPr txBox="1"/>
            <p:nvPr/>
          </p:nvSpPr>
          <p:spPr>
            <a:xfrm>
              <a:off x="6638960" y="1701836"/>
              <a:ext cx="1409231" cy="2014994"/>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Add Renewables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560"/>
                </a:spcBef>
                <a:spcAft>
                  <a:spcPts val="0"/>
                </a:spcAft>
                <a:buClr>
                  <a:schemeClr val="lt1"/>
                </a:buClr>
                <a:buSzPts val="1200"/>
                <a:buFont typeface="Arial"/>
                <a:buChar char="•"/>
              </a:pPr>
              <a:r>
                <a:rPr lang="en-US" sz="1200" b="0" i="0" u="none" strike="noStrike" cap="none">
                  <a:solidFill>
                    <a:schemeClr val="lt1"/>
                  </a:solidFill>
                  <a:latin typeface="Arial"/>
                  <a:ea typeface="Arial"/>
                  <a:cs typeface="Arial"/>
                  <a:sym typeface="Arial"/>
                </a:rPr>
                <a:t>Solar Lease</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8"/>
          <p:cNvSpPr txBox="1">
            <a:spLocks noGrp="1"/>
          </p:cNvSpPr>
          <p:nvPr>
            <p:ph type="title"/>
          </p:nvPr>
        </p:nvSpPr>
        <p:spPr>
          <a:xfrm>
            <a:off x="389667" y="353258"/>
            <a:ext cx="2805035" cy="9467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4000"/>
              <a:t>65</a:t>
            </a:r>
            <a:r>
              <a:rPr lang="en-US" sz="4000" baseline="30000"/>
              <a:t>th</a:t>
            </a:r>
            <a:r>
              <a:rPr lang="en-US" sz="4000"/>
              <a:t> Street</a:t>
            </a:r>
            <a:endParaRPr sz="4000"/>
          </a:p>
        </p:txBody>
      </p:sp>
      <p:graphicFrame>
        <p:nvGraphicFramePr>
          <p:cNvPr id="239" name="Google Shape;239;p18"/>
          <p:cNvGraphicFramePr/>
          <p:nvPr/>
        </p:nvGraphicFramePr>
        <p:xfrm>
          <a:off x="462040" y="1620982"/>
          <a:ext cx="3316003" cy="2253672"/>
        </p:xfrm>
        <a:graphic>
          <a:graphicData uri="http://schemas.openxmlformats.org/drawingml/2006/chart">
            <c:chart xmlns:c="http://schemas.openxmlformats.org/drawingml/2006/chart" xmlns:r="http://schemas.openxmlformats.org/officeDocument/2006/relationships" r:id="rId3"/>
          </a:graphicData>
        </a:graphic>
      </p:graphicFrame>
      <p:sp>
        <p:nvSpPr>
          <p:cNvPr id="240" name="Google Shape;240;p18"/>
          <p:cNvSpPr txBox="1"/>
          <p:nvPr/>
        </p:nvSpPr>
        <p:spPr>
          <a:xfrm>
            <a:off x="3194702" y="752766"/>
            <a:ext cx="518621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Projected yearly site energy reduction 89%.</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Site carbon emissions, projected to be down 72%.</a:t>
            </a:r>
            <a:endParaRPr sz="1400" b="0" i="0" u="none" strike="noStrike" cap="none">
              <a:solidFill>
                <a:srgbClr val="000000"/>
              </a:solidFill>
              <a:latin typeface="Arial"/>
              <a:ea typeface="Arial"/>
              <a:cs typeface="Arial"/>
              <a:sym typeface="Arial"/>
            </a:endParaRPr>
          </a:p>
        </p:txBody>
      </p:sp>
      <p:graphicFrame>
        <p:nvGraphicFramePr>
          <p:cNvPr id="241" name="Google Shape;241;p18"/>
          <p:cNvGraphicFramePr/>
          <p:nvPr/>
        </p:nvGraphicFramePr>
        <p:xfrm>
          <a:off x="7432163" y="4396507"/>
          <a:ext cx="3722254" cy="20296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2" name="Google Shape;242;p18"/>
          <p:cNvGraphicFramePr/>
          <p:nvPr/>
        </p:nvGraphicFramePr>
        <p:xfrm>
          <a:off x="8202249" y="1620982"/>
          <a:ext cx="3648006" cy="23737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3" name="Google Shape;243;p18"/>
          <p:cNvGraphicFramePr/>
          <p:nvPr/>
        </p:nvGraphicFramePr>
        <p:xfrm>
          <a:off x="462040" y="4077039"/>
          <a:ext cx="3332857" cy="1954306"/>
        </p:xfrm>
        <a:graphic>
          <a:graphicData uri="http://schemas.openxmlformats.org/drawingml/2006/chart">
            <c:chart xmlns:c="http://schemas.openxmlformats.org/drawingml/2006/chart" xmlns:r="http://schemas.openxmlformats.org/officeDocument/2006/relationships" r:id="rId6"/>
          </a:graphicData>
        </a:graphic>
      </p:graphicFrame>
      <p:grpSp>
        <p:nvGrpSpPr>
          <p:cNvPr id="244" name="Google Shape;244;p18"/>
          <p:cNvGrpSpPr/>
          <p:nvPr/>
        </p:nvGrpSpPr>
        <p:grpSpPr>
          <a:xfrm>
            <a:off x="4480792" y="1720092"/>
            <a:ext cx="3316003" cy="2179216"/>
            <a:chOff x="0" y="29404"/>
            <a:chExt cx="3316003" cy="2179216"/>
          </a:xfrm>
        </p:grpSpPr>
        <p:sp>
          <p:nvSpPr>
            <p:cNvPr id="245" name="Google Shape;245;p18"/>
            <p:cNvSpPr/>
            <p:nvPr/>
          </p:nvSpPr>
          <p:spPr>
            <a:xfrm>
              <a:off x="0" y="29404"/>
              <a:ext cx="3316003" cy="417690"/>
            </a:xfrm>
            <a:prstGeom prst="roundRect">
              <a:avLst>
                <a:gd name="adj" fmla="val 16667"/>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8"/>
            <p:cNvSpPr txBox="1"/>
            <p:nvPr/>
          </p:nvSpPr>
          <p:spPr>
            <a:xfrm>
              <a:off x="20390" y="49794"/>
              <a:ext cx="3275223" cy="37691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Reduce Energy Used on Site.</a:t>
              </a:r>
              <a:endParaRPr sz="1400" b="0" i="0" u="none" strike="noStrike" cap="none">
                <a:solidFill>
                  <a:srgbClr val="000000"/>
                </a:solidFill>
                <a:latin typeface="Arial"/>
                <a:ea typeface="Arial"/>
                <a:cs typeface="Arial"/>
                <a:sym typeface="Arial"/>
              </a:endParaRPr>
            </a:p>
          </p:txBody>
        </p:sp>
        <p:sp>
          <p:nvSpPr>
            <p:cNvPr id="247" name="Google Shape;247;p18"/>
            <p:cNvSpPr/>
            <p:nvPr/>
          </p:nvSpPr>
          <p:spPr>
            <a:xfrm>
              <a:off x="0" y="612009"/>
              <a:ext cx="3316003" cy="417690"/>
            </a:xfrm>
            <a:prstGeom prst="roundRect">
              <a:avLst>
                <a:gd name="adj" fmla="val 16667"/>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8"/>
            <p:cNvSpPr txBox="1"/>
            <p:nvPr/>
          </p:nvSpPr>
          <p:spPr>
            <a:xfrm>
              <a:off x="20390" y="632399"/>
              <a:ext cx="3275223" cy="37691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Reduce Utility Costs</a:t>
              </a:r>
              <a:endParaRPr sz="1400" b="0" i="0" u="none" strike="noStrike" cap="none">
                <a:solidFill>
                  <a:srgbClr val="000000"/>
                </a:solidFill>
                <a:latin typeface="Arial"/>
                <a:ea typeface="Arial"/>
                <a:cs typeface="Arial"/>
                <a:sym typeface="Arial"/>
              </a:endParaRPr>
            </a:p>
          </p:txBody>
        </p:sp>
        <p:sp>
          <p:nvSpPr>
            <p:cNvPr id="249" name="Google Shape;249;p18"/>
            <p:cNvSpPr/>
            <p:nvPr/>
          </p:nvSpPr>
          <p:spPr>
            <a:xfrm>
              <a:off x="0" y="1193770"/>
              <a:ext cx="3316003" cy="417690"/>
            </a:xfrm>
            <a:prstGeom prst="roundRect">
              <a:avLst>
                <a:gd name="adj" fmla="val 16667"/>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8"/>
            <p:cNvSpPr txBox="1"/>
            <p:nvPr/>
          </p:nvSpPr>
          <p:spPr>
            <a:xfrm>
              <a:off x="20390" y="1214160"/>
              <a:ext cx="3275223" cy="37691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Electrify Where Possible</a:t>
              </a:r>
              <a:endParaRPr sz="1400" b="0" i="0" u="none" strike="noStrike" cap="none">
                <a:solidFill>
                  <a:srgbClr val="000000"/>
                </a:solidFill>
                <a:latin typeface="Arial"/>
                <a:ea typeface="Arial"/>
                <a:cs typeface="Arial"/>
                <a:sym typeface="Arial"/>
              </a:endParaRPr>
            </a:p>
          </p:txBody>
        </p:sp>
        <p:sp>
          <p:nvSpPr>
            <p:cNvPr id="251" name="Google Shape;251;p18"/>
            <p:cNvSpPr/>
            <p:nvPr/>
          </p:nvSpPr>
          <p:spPr>
            <a:xfrm>
              <a:off x="0" y="1790930"/>
              <a:ext cx="3316003" cy="417690"/>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8"/>
            <p:cNvSpPr txBox="1"/>
            <p:nvPr/>
          </p:nvSpPr>
          <p:spPr>
            <a:xfrm>
              <a:off x="20390" y="1811320"/>
              <a:ext cx="3275223" cy="37691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Arial"/>
                <a:buNone/>
              </a:pPr>
              <a:r>
                <a:rPr lang="en-US" sz="1600" b="0" i="0" u="none" strike="noStrike" cap="none" dirty="0">
                  <a:solidFill>
                    <a:schemeClr val="lt1"/>
                  </a:solidFill>
                  <a:latin typeface="Arial"/>
                  <a:ea typeface="Arial"/>
                  <a:cs typeface="Arial"/>
                  <a:sym typeface="Arial"/>
                </a:rPr>
                <a:t>Reduce carbon produced on site.</a:t>
              </a:r>
              <a:endParaRPr sz="1200" b="0" i="0" u="none" strike="noStrike" cap="none" dirty="0">
                <a:solidFill>
                  <a:srgbClr val="000000"/>
                </a:solidFill>
                <a:latin typeface="Arial"/>
                <a:ea typeface="Arial"/>
                <a:cs typeface="Arial"/>
                <a:sym typeface="Arial"/>
              </a:endParaRPr>
            </a:p>
          </p:txBody>
        </p:sp>
      </p:grpSp>
      <p:cxnSp>
        <p:nvCxnSpPr>
          <p:cNvPr id="253" name="Google Shape;253;p18"/>
          <p:cNvCxnSpPr/>
          <p:nvPr/>
        </p:nvCxnSpPr>
        <p:spPr>
          <a:xfrm rot="10800000">
            <a:off x="3778043" y="1939637"/>
            <a:ext cx="755279" cy="0"/>
          </a:xfrm>
          <a:prstGeom prst="straightConnector1">
            <a:avLst/>
          </a:prstGeom>
          <a:noFill/>
          <a:ln w="25400" cap="flat" cmpd="sng">
            <a:solidFill>
              <a:schemeClr val="accent5"/>
            </a:solidFill>
            <a:prstDash val="solid"/>
            <a:miter lim="800000"/>
            <a:headEnd type="none" w="sm" len="sm"/>
            <a:tailEnd type="triangle" w="med" len="med"/>
          </a:ln>
        </p:spPr>
      </p:cxnSp>
      <p:cxnSp>
        <p:nvCxnSpPr>
          <p:cNvPr id="254" name="Google Shape;254;p18"/>
          <p:cNvCxnSpPr/>
          <p:nvPr/>
        </p:nvCxnSpPr>
        <p:spPr>
          <a:xfrm>
            <a:off x="7787200" y="3662218"/>
            <a:ext cx="488792" cy="717313"/>
          </a:xfrm>
          <a:prstGeom prst="straightConnector1">
            <a:avLst/>
          </a:prstGeom>
          <a:noFill/>
          <a:ln w="25400" cap="flat" cmpd="sng">
            <a:solidFill>
              <a:schemeClr val="accent2"/>
            </a:solidFill>
            <a:prstDash val="solid"/>
            <a:miter lim="800000"/>
            <a:headEnd type="none" w="sm" len="sm"/>
            <a:tailEnd type="triangle" w="med" len="med"/>
          </a:ln>
        </p:spPr>
      </p:cxnSp>
      <p:cxnSp>
        <p:nvCxnSpPr>
          <p:cNvPr id="255" name="Google Shape;255;p18"/>
          <p:cNvCxnSpPr/>
          <p:nvPr/>
        </p:nvCxnSpPr>
        <p:spPr>
          <a:xfrm>
            <a:off x="7787200" y="2541154"/>
            <a:ext cx="415049" cy="0"/>
          </a:xfrm>
          <a:prstGeom prst="straightConnector1">
            <a:avLst/>
          </a:prstGeom>
          <a:noFill/>
          <a:ln w="25400" cap="flat" cmpd="sng">
            <a:solidFill>
              <a:schemeClr val="accent6"/>
            </a:solidFill>
            <a:prstDash val="solid"/>
            <a:miter lim="800000"/>
            <a:headEnd type="none" w="sm" len="sm"/>
            <a:tailEnd type="triangle" w="med" len="med"/>
          </a:ln>
        </p:spPr>
      </p:cxnSp>
      <p:cxnSp>
        <p:nvCxnSpPr>
          <p:cNvPr id="256" name="Google Shape;256;p18"/>
          <p:cNvCxnSpPr/>
          <p:nvPr/>
        </p:nvCxnSpPr>
        <p:spPr>
          <a:xfrm flipH="1">
            <a:off x="3822032" y="3126509"/>
            <a:ext cx="658760" cy="975116"/>
          </a:xfrm>
          <a:prstGeom prst="straightConnector1">
            <a:avLst/>
          </a:prstGeom>
          <a:noFill/>
          <a:ln w="25400" cap="flat" cmpd="sng">
            <a:solidFill>
              <a:schemeClr val="accent4"/>
            </a:solidFill>
            <a:prstDash val="solid"/>
            <a:miter lim="800000"/>
            <a:headEnd type="none" w="sm" len="sm"/>
            <a:tailEnd type="triangle" w="med" len="med"/>
          </a:ln>
        </p:spPr>
      </p:cxnSp>
      <p:cxnSp>
        <p:nvCxnSpPr>
          <p:cNvPr id="257" name="Google Shape;257;p18"/>
          <p:cNvCxnSpPr/>
          <p:nvPr/>
        </p:nvCxnSpPr>
        <p:spPr>
          <a:xfrm flipH="1">
            <a:off x="4304145" y="3126509"/>
            <a:ext cx="176647" cy="1448331"/>
          </a:xfrm>
          <a:prstGeom prst="straightConnector1">
            <a:avLst/>
          </a:prstGeom>
          <a:noFill/>
          <a:ln w="25400" cap="flat" cmpd="sng">
            <a:solidFill>
              <a:schemeClr val="accent4"/>
            </a:solidFill>
            <a:prstDash val="solid"/>
            <a:miter lim="800000"/>
            <a:headEnd type="none" w="sm" len="sm"/>
            <a:tailEnd type="triangle" w="med" len="med"/>
          </a:ln>
        </p:spPr>
      </p:cxnSp>
      <p:graphicFrame>
        <p:nvGraphicFramePr>
          <p:cNvPr id="258" name="Google Shape;258;p18"/>
          <p:cNvGraphicFramePr/>
          <p:nvPr/>
        </p:nvGraphicFramePr>
        <p:xfrm>
          <a:off x="3617193" y="4574840"/>
          <a:ext cx="3332857" cy="1808105"/>
        </p:xfrm>
        <a:graphic>
          <a:graphicData uri="http://schemas.openxmlformats.org/drawingml/2006/chart">
            <c:chart xmlns:c="http://schemas.openxmlformats.org/drawingml/2006/chart" xmlns:r="http://schemas.openxmlformats.org/officeDocument/2006/relationships" r:id="rId7"/>
          </a:graphicData>
        </a:graphic>
      </p:graphicFrame>
      <p:sp>
        <p:nvSpPr>
          <p:cNvPr id="259" name="Google Shape;259;p18"/>
          <p:cNvSpPr/>
          <p:nvPr/>
        </p:nvSpPr>
        <p:spPr>
          <a:xfrm>
            <a:off x="2366969" y="5229816"/>
            <a:ext cx="1219200" cy="1138965"/>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9"/>
          <p:cNvSpPr txBox="1"/>
          <p:nvPr/>
        </p:nvSpPr>
        <p:spPr>
          <a:xfrm>
            <a:off x="189346" y="124797"/>
            <a:ext cx="351443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Arial"/>
                <a:ea typeface="Arial"/>
                <a:cs typeface="Arial"/>
                <a:sym typeface="Arial"/>
              </a:rPr>
              <a:t>8</a:t>
            </a:r>
            <a:r>
              <a:rPr lang="en-US" sz="4000" b="0" i="0" u="none" strike="noStrike" cap="none" baseline="30000">
                <a:solidFill>
                  <a:schemeClr val="dk1"/>
                </a:solidFill>
                <a:latin typeface="Arial"/>
                <a:ea typeface="Arial"/>
                <a:cs typeface="Arial"/>
                <a:sym typeface="Arial"/>
              </a:rPr>
              <a:t>th</a:t>
            </a:r>
            <a:r>
              <a:rPr lang="en-US" sz="4000" b="0" i="0" u="none" strike="noStrike" cap="none">
                <a:solidFill>
                  <a:schemeClr val="dk1"/>
                </a:solidFill>
                <a:latin typeface="Arial"/>
                <a:ea typeface="Arial"/>
                <a:cs typeface="Arial"/>
                <a:sym typeface="Arial"/>
              </a:rPr>
              <a:t> Street</a:t>
            </a:r>
            <a:endParaRPr sz="1600" b="0" i="0" u="none" strike="noStrike" cap="none">
              <a:solidFill>
                <a:srgbClr val="000000"/>
              </a:solidFill>
              <a:latin typeface="Arial"/>
              <a:ea typeface="Arial"/>
              <a:cs typeface="Arial"/>
              <a:sym typeface="Arial"/>
            </a:endParaRPr>
          </a:p>
        </p:txBody>
      </p:sp>
      <p:grpSp>
        <p:nvGrpSpPr>
          <p:cNvPr id="266" name="Google Shape;266;p19"/>
          <p:cNvGrpSpPr/>
          <p:nvPr/>
        </p:nvGrpSpPr>
        <p:grpSpPr>
          <a:xfrm>
            <a:off x="511571" y="927484"/>
            <a:ext cx="8120856" cy="5418667"/>
            <a:chOff x="3571" y="0"/>
            <a:chExt cx="8120856" cy="5418667"/>
          </a:xfrm>
        </p:grpSpPr>
        <p:sp>
          <p:nvSpPr>
            <p:cNvPr id="267" name="Google Shape;267;p19"/>
            <p:cNvSpPr/>
            <p:nvPr/>
          </p:nvSpPr>
          <p:spPr>
            <a:xfrm>
              <a:off x="609599" y="0"/>
              <a:ext cx="6908800" cy="5418667"/>
            </a:xfrm>
            <a:prstGeom prst="rightArrow">
              <a:avLst>
                <a:gd name="adj1" fmla="val 50000"/>
                <a:gd name="adj2" fmla="val 50000"/>
              </a:avLst>
            </a:prstGeom>
            <a:solidFill>
              <a:srgbClr val="F6D4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9"/>
            <p:cNvSpPr/>
            <p:nvPr/>
          </p:nvSpPr>
          <p:spPr>
            <a:xfrm>
              <a:off x="3571" y="1625600"/>
              <a:ext cx="1561703" cy="2167466"/>
            </a:xfrm>
            <a:prstGeom prst="roundRect">
              <a:avLst>
                <a:gd name="adj" fmla="val 16667"/>
              </a:avLst>
            </a:prstGeom>
            <a:solidFill>
              <a:srgbClr val="E9713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9"/>
            <p:cNvSpPr txBox="1"/>
            <p:nvPr/>
          </p:nvSpPr>
          <p:spPr>
            <a:xfrm>
              <a:off x="79807" y="1701836"/>
              <a:ext cx="1409231" cy="2014994"/>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Address Hazards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595"/>
                </a:spcBef>
                <a:spcAft>
                  <a:spcPts val="0"/>
                </a:spcAft>
                <a:buClr>
                  <a:schemeClr val="lt1"/>
                </a:buClr>
                <a:buSzPts val="1300"/>
                <a:buFont typeface="Arial"/>
                <a:buChar char="•"/>
              </a:pPr>
              <a:r>
                <a:rPr lang="en-US" sz="1300" b="0" i="0" u="none" strike="noStrike" cap="none">
                  <a:solidFill>
                    <a:schemeClr val="lt1"/>
                  </a:solidFill>
                  <a:latin typeface="Arial"/>
                  <a:ea typeface="Arial"/>
                  <a:cs typeface="Arial"/>
                  <a:sym typeface="Arial"/>
                </a:rPr>
                <a:t>Replace knob &amp; tube wiring</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95"/>
                </a:spcBef>
                <a:spcAft>
                  <a:spcPts val="0"/>
                </a:spcAft>
                <a:buClr>
                  <a:schemeClr val="lt1"/>
                </a:buClr>
                <a:buSzPts val="1300"/>
                <a:buFont typeface="Arial"/>
                <a:buChar char="•"/>
              </a:pPr>
              <a:r>
                <a:rPr lang="en-US" sz="1300" b="0" i="0" u="none" strike="noStrike" cap="none">
                  <a:solidFill>
                    <a:schemeClr val="lt1"/>
                  </a:solidFill>
                  <a:latin typeface="Arial"/>
                  <a:ea typeface="Arial"/>
                  <a:cs typeface="Arial"/>
                  <a:sym typeface="Arial"/>
                </a:rPr>
                <a:t>Upgrade ventilation</a:t>
              </a:r>
              <a:endParaRPr sz="1400" b="0" i="0" u="none" strike="noStrike" cap="none">
                <a:solidFill>
                  <a:srgbClr val="000000"/>
                </a:solidFill>
                <a:latin typeface="Arial"/>
                <a:ea typeface="Arial"/>
                <a:cs typeface="Arial"/>
                <a:sym typeface="Arial"/>
              </a:endParaRPr>
            </a:p>
          </p:txBody>
        </p:sp>
        <p:sp>
          <p:nvSpPr>
            <p:cNvPr id="270" name="Google Shape;270;p19"/>
            <p:cNvSpPr/>
            <p:nvPr/>
          </p:nvSpPr>
          <p:spPr>
            <a:xfrm>
              <a:off x="1643360" y="1625600"/>
              <a:ext cx="1561703" cy="2167466"/>
            </a:xfrm>
            <a:prstGeom prst="roundRect">
              <a:avLst>
                <a:gd name="adj" fmla="val 16667"/>
              </a:avLst>
            </a:prstGeom>
            <a:solidFill>
              <a:srgbClr val="D5AE1D"/>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9"/>
            <p:cNvSpPr txBox="1"/>
            <p:nvPr/>
          </p:nvSpPr>
          <p:spPr>
            <a:xfrm>
              <a:off x="1719596" y="1701836"/>
              <a:ext cx="1409231" cy="2014994"/>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Improve Durability &amp; Safety</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595"/>
                </a:spcBef>
                <a:spcAft>
                  <a:spcPts val="0"/>
                </a:spcAft>
                <a:buClr>
                  <a:schemeClr val="lt1"/>
                </a:buClr>
                <a:buSzPts val="1300"/>
                <a:buFont typeface="Arial"/>
                <a:buChar char="•"/>
              </a:pPr>
              <a:r>
                <a:rPr lang="en-US" sz="1300" b="0" i="0" u="none" strike="noStrike" cap="none">
                  <a:solidFill>
                    <a:schemeClr val="lt1"/>
                  </a:solidFill>
                  <a:latin typeface="Arial"/>
                  <a:ea typeface="Arial"/>
                  <a:cs typeface="Arial"/>
                  <a:sym typeface="Arial"/>
                </a:rPr>
                <a:t>Bathroom Accessibility Upgrades</a:t>
              </a:r>
              <a:endParaRPr sz="1400" b="0" i="0" u="none" strike="noStrike" cap="none">
                <a:solidFill>
                  <a:srgbClr val="000000"/>
                </a:solidFill>
                <a:latin typeface="Arial"/>
                <a:ea typeface="Arial"/>
                <a:cs typeface="Arial"/>
                <a:sym typeface="Arial"/>
              </a:endParaRPr>
            </a:p>
          </p:txBody>
        </p:sp>
        <p:sp>
          <p:nvSpPr>
            <p:cNvPr id="272" name="Google Shape;272;p19"/>
            <p:cNvSpPr/>
            <p:nvPr/>
          </p:nvSpPr>
          <p:spPr>
            <a:xfrm>
              <a:off x="3283148" y="1625600"/>
              <a:ext cx="1561703" cy="2167466"/>
            </a:xfrm>
            <a:prstGeom prst="roundRect">
              <a:avLst>
                <a:gd name="adj" fmla="val 16667"/>
              </a:avLst>
            </a:prstGeom>
            <a:solidFill>
              <a:srgbClr val="8CAF1D"/>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9"/>
            <p:cNvSpPr txBox="1"/>
            <p:nvPr/>
          </p:nvSpPr>
          <p:spPr>
            <a:xfrm>
              <a:off x="3359384" y="1701836"/>
              <a:ext cx="1409231" cy="2014994"/>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Upgrade Efficiency</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595"/>
                </a:spcBef>
                <a:spcAft>
                  <a:spcPts val="0"/>
                </a:spcAft>
                <a:buClr>
                  <a:schemeClr val="lt1"/>
                </a:buClr>
                <a:buSzPts val="1300"/>
                <a:buFont typeface="Arial"/>
                <a:buChar char="•"/>
              </a:pPr>
              <a:r>
                <a:rPr lang="en-US" sz="1300" b="0" i="0" u="none" strike="noStrike" cap="none">
                  <a:solidFill>
                    <a:schemeClr val="lt1"/>
                  </a:solidFill>
                  <a:latin typeface="Arial"/>
                  <a:ea typeface="Arial"/>
                  <a:cs typeface="Arial"/>
                  <a:sym typeface="Arial"/>
                </a:rPr>
                <a:t>Air Seal and Insulate</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95"/>
                </a:spcBef>
                <a:spcAft>
                  <a:spcPts val="0"/>
                </a:spcAft>
                <a:buClr>
                  <a:schemeClr val="lt1"/>
                </a:buClr>
                <a:buSzPts val="1300"/>
                <a:buFont typeface="Arial"/>
                <a:buChar char="•"/>
              </a:pPr>
              <a:r>
                <a:rPr lang="en-US" sz="1300" b="0" i="0" u="none" strike="noStrike" cap="none">
                  <a:solidFill>
                    <a:schemeClr val="lt1"/>
                  </a:solidFill>
                  <a:latin typeface="Arial"/>
                  <a:ea typeface="Arial"/>
                  <a:cs typeface="Arial"/>
                  <a:sym typeface="Arial"/>
                </a:rPr>
                <a:t>Lighting Upgrades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95"/>
                </a:spcBef>
                <a:spcAft>
                  <a:spcPts val="0"/>
                </a:spcAft>
                <a:buClr>
                  <a:schemeClr val="lt1"/>
                </a:buClr>
                <a:buSzPts val="1300"/>
                <a:buFont typeface="Arial"/>
                <a:buChar char="•"/>
              </a:pPr>
              <a:r>
                <a:rPr lang="en-US" sz="1300" b="0" i="0" u="none" strike="noStrike" cap="none">
                  <a:solidFill>
                    <a:schemeClr val="lt1"/>
                  </a:solidFill>
                  <a:latin typeface="Arial"/>
                  <a:ea typeface="Arial"/>
                  <a:cs typeface="Arial"/>
                  <a:sym typeface="Arial"/>
                </a:rPr>
                <a:t>Water efficiency Measures</a:t>
              </a:r>
              <a:endParaRPr sz="1400" b="0" i="0" u="none" strike="noStrike" cap="none">
                <a:solidFill>
                  <a:srgbClr val="000000"/>
                </a:solidFill>
                <a:latin typeface="Arial"/>
                <a:ea typeface="Arial"/>
                <a:cs typeface="Arial"/>
                <a:sym typeface="Arial"/>
              </a:endParaRPr>
            </a:p>
          </p:txBody>
        </p:sp>
        <p:sp>
          <p:nvSpPr>
            <p:cNvPr id="274" name="Google Shape;274;p19"/>
            <p:cNvSpPr/>
            <p:nvPr/>
          </p:nvSpPr>
          <p:spPr>
            <a:xfrm>
              <a:off x="4922936" y="1625600"/>
              <a:ext cx="1561703" cy="2167466"/>
            </a:xfrm>
            <a:prstGeom prst="roundRect">
              <a:avLst>
                <a:gd name="adj" fmla="val 16667"/>
              </a:avLst>
            </a:prstGeom>
            <a:solidFill>
              <a:srgbClr val="3E8B1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9"/>
            <p:cNvSpPr txBox="1"/>
            <p:nvPr/>
          </p:nvSpPr>
          <p:spPr>
            <a:xfrm>
              <a:off x="4999172" y="1701836"/>
              <a:ext cx="1409231" cy="2014994"/>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rgbClr val="FFFF00"/>
                </a:buClr>
                <a:buSzPts val="1700"/>
                <a:buFont typeface="Arial"/>
                <a:buNone/>
              </a:pPr>
              <a:r>
                <a:rPr lang="en-US" sz="1700" b="1" i="0" u="none" strike="noStrike" cap="none">
                  <a:solidFill>
                    <a:srgbClr val="FFFF00"/>
                  </a:solidFill>
                  <a:latin typeface="Arial"/>
                  <a:ea typeface="Arial"/>
                  <a:cs typeface="Arial"/>
                  <a:sym typeface="Arial"/>
                </a:rPr>
                <a:t>Electrify</a:t>
              </a:r>
              <a:r>
                <a:rPr lang="en-US" sz="1700" b="1" i="0" u="none" strike="noStrike" cap="none">
                  <a:solidFill>
                    <a:schemeClr val="lt1"/>
                  </a:solidFill>
                  <a:latin typeface="Arial"/>
                  <a:ea typeface="Arial"/>
                  <a:cs typeface="Arial"/>
                  <a:sym typeface="Arial"/>
                </a:rPr>
                <a:t> </a:t>
              </a:r>
              <a:r>
                <a:rPr lang="en-US" sz="1700" b="0" i="0" u="none" strike="noStrike" cap="none">
                  <a:solidFill>
                    <a:schemeClr val="lt1"/>
                  </a:solidFill>
                  <a:latin typeface="Arial"/>
                  <a:ea typeface="Arial"/>
                  <a:cs typeface="Arial"/>
                  <a:sym typeface="Arial"/>
                </a:rPr>
                <a:t>Equipment</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595"/>
                </a:spcBef>
                <a:spcAft>
                  <a:spcPts val="0"/>
                </a:spcAft>
                <a:buClr>
                  <a:schemeClr val="lt1"/>
                </a:buClr>
                <a:buSzPts val="1300"/>
                <a:buFont typeface="Arial"/>
                <a:buChar char="•"/>
              </a:pPr>
              <a:r>
                <a:rPr lang="en-US" sz="1300" b="0" i="0" u="none" strike="noStrike" cap="none">
                  <a:solidFill>
                    <a:schemeClr val="lt1"/>
                  </a:solidFill>
                  <a:latin typeface="Arial"/>
                  <a:ea typeface="Arial"/>
                  <a:cs typeface="Arial"/>
                  <a:sym typeface="Arial"/>
                </a:rPr>
                <a:t>Upgrade electric panel</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95"/>
                </a:spcBef>
                <a:spcAft>
                  <a:spcPts val="0"/>
                </a:spcAft>
                <a:buClr>
                  <a:schemeClr val="lt1"/>
                </a:buClr>
                <a:buSzPts val="1300"/>
                <a:buFont typeface="Arial"/>
                <a:buChar char="•"/>
              </a:pPr>
              <a:r>
                <a:rPr lang="en-US" sz="1300" b="0" i="0" u="none" strike="noStrike" cap="none">
                  <a:solidFill>
                    <a:schemeClr val="lt1"/>
                  </a:solidFill>
                  <a:latin typeface="Arial"/>
                  <a:ea typeface="Arial"/>
                  <a:cs typeface="Arial"/>
                  <a:sym typeface="Arial"/>
                </a:rPr>
                <a:t>Heat Pump</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95"/>
                </a:spcBef>
                <a:spcAft>
                  <a:spcPts val="0"/>
                </a:spcAft>
                <a:buClr>
                  <a:schemeClr val="lt1"/>
                </a:buClr>
                <a:buSzPts val="1300"/>
                <a:buFont typeface="Arial"/>
                <a:buChar char="•"/>
              </a:pPr>
              <a:r>
                <a:rPr lang="en-US" sz="1300" b="0" i="0" u="none" strike="noStrike" cap="none">
                  <a:solidFill>
                    <a:schemeClr val="lt1"/>
                  </a:solidFill>
                  <a:latin typeface="Arial"/>
                  <a:ea typeface="Arial"/>
                  <a:cs typeface="Arial"/>
                  <a:sym typeface="Arial"/>
                </a:rPr>
                <a:t>Heat Pump Water Heater</a:t>
              </a:r>
              <a:endParaRPr sz="1400" b="0" i="0" u="none" strike="noStrike" cap="none">
                <a:solidFill>
                  <a:srgbClr val="000000"/>
                </a:solidFill>
                <a:latin typeface="Arial"/>
                <a:ea typeface="Arial"/>
                <a:cs typeface="Arial"/>
                <a:sym typeface="Arial"/>
              </a:endParaRPr>
            </a:p>
          </p:txBody>
        </p:sp>
        <p:sp>
          <p:nvSpPr>
            <p:cNvPr id="276" name="Google Shape;276;p19"/>
            <p:cNvSpPr/>
            <p:nvPr/>
          </p:nvSpPr>
          <p:spPr>
            <a:xfrm>
              <a:off x="6562724" y="1625600"/>
              <a:ext cx="1561703" cy="2167466"/>
            </a:xfrm>
            <a:prstGeom prst="roundRect">
              <a:avLst>
                <a:gd name="adj" fmla="val 16667"/>
              </a:avLst>
            </a:prstGeom>
            <a:solidFill>
              <a:srgbClr val="186923"/>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9"/>
            <p:cNvSpPr txBox="1"/>
            <p:nvPr/>
          </p:nvSpPr>
          <p:spPr>
            <a:xfrm>
              <a:off x="6638960" y="1701836"/>
              <a:ext cx="1409231" cy="2014994"/>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Add Renewables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595"/>
                </a:spcBef>
                <a:spcAft>
                  <a:spcPts val="0"/>
                </a:spcAft>
                <a:buClr>
                  <a:schemeClr val="lt1"/>
                </a:buClr>
                <a:buSzPts val="1300"/>
                <a:buFont typeface="Arial"/>
                <a:buChar char="•"/>
              </a:pPr>
              <a:r>
                <a:rPr lang="en-US" sz="1300" b="0" i="0" u="none" strike="noStrike" cap="none">
                  <a:solidFill>
                    <a:schemeClr val="lt1"/>
                  </a:solidFill>
                  <a:latin typeface="Arial"/>
                  <a:ea typeface="Arial"/>
                  <a:cs typeface="Arial"/>
                  <a:sym typeface="Arial"/>
                </a:rPr>
                <a:t>Solar Lease</a:t>
              </a:r>
              <a:endParaRPr sz="1400" b="0" i="0" u="none" strike="noStrike" cap="none">
                <a:solidFill>
                  <a:srgbClr val="000000"/>
                </a:solidFill>
                <a:latin typeface="Arial"/>
                <a:ea typeface="Arial"/>
                <a:cs typeface="Arial"/>
                <a:sym typeface="Arial"/>
              </a:endParaRPr>
            </a:p>
          </p:txBody>
        </p:sp>
      </p:grpSp>
      <p:pic>
        <p:nvPicPr>
          <p:cNvPr id="278" name="Google Shape;278;p19"/>
          <p:cNvPicPr preferRelativeResize="0"/>
          <p:nvPr/>
        </p:nvPicPr>
        <p:blipFill rotWithShape="1">
          <a:blip r:embed="rId3">
            <a:alphaModFix/>
          </a:blip>
          <a:srcRect t="4592" b="7225"/>
          <a:stretch/>
        </p:blipFill>
        <p:spPr>
          <a:xfrm>
            <a:off x="9031760" y="554182"/>
            <a:ext cx="2764480" cy="603134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aphicFrame>
        <p:nvGraphicFramePr>
          <p:cNvPr id="284" name="Google Shape;284;p20"/>
          <p:cNvGraphicFramePr/>
          <p:nvPr/>
        </p:nvGraphicFramePr>
        <p:xfrm>
          <a:off x="404340" y="1464753"/>
          <a:ext cx="3585132" cy="2454148"/>
        </p:xfrm>
        <a:graphic>
          <a:graphicData uri="http://schemas.openxmlformats.org/drawingml/2006/chart">
            <c:chart xmlns:c="http://schemas.openxmlformats.org/drawingml/2006/chart" xmlns:r="http://schemas.openxmlformats.org/officeDocument/2006/relationships" r:id="rId3"/>
          </a:graphicData>
        </a:graphic>
      </p:graphicFrame>
      <p:sp>
        <p:nvSpPr>
          <p:cNvPr id="285" name="Google Shape;285;p20"/>
          <p:cNvSpPr txBox="1"/>
          <p:nvPr/>
        </p:nvSpPr>
        <p:spPr>
          <a:xfrm>
            <a:off x="404340" y="169245"/>
            <a:ext cx="60960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Arial"/>
                <a:ea typeface="Arial"/>
                <a:cs typeface="Arial"/>
                <a:sym typeface="Arial"/>
              </a:rPr>
              <a:t>8</a:t>
            </a:r>
            <a:r>
              <a:rPr lang="en-US" sz="4000" b="0" i="0" u="none" strike="noStrike" cap="none" baseline="30000">
                <a:solidFill>
                  <a:schemeClr val="dk1"/>
                </a:solidFill>
                <a:latin typeface="Arial"/>
                <a:ea typeface="Arial"/>
                <a:cs typeface="Arial"/>
                <a:sym typeface="Arial"/>
              </a:rPr>
              <a:t>th</a:t>
            </a:r>
            <a:r>
              <a:rPr lang="en-US" sz="4000" b="0" i="0" u="none" strike="noStrike" cap="none">
                <a:solidFill>
                  <a:schemeClr val="dk1"/>
                </a:solidFill>
                <a:latin typeface="Arial"/>
                <a:ea typeface="Arial"/>
                <a:cs typeface="Arial"/>
                <a:sym typeface="Arial"/>
              </a:rPr>
              <a:t> Street</a:t>
            </a:r>
            <a:endParaRPr sz="1200" b="0" i="0" u="none" strike="noStrike" cap="none">
              <a:solidFill>
                <a:srgbClr val="000000"/>
              </a:solidFill>
              <a:latin typeface="Arial"/>
              <a:ea typeface="Arial"/>
              <a:cs typeface="Arial"/>
              <a:sym typeface="Arial"/>
            </a:endParaRPr>
          </a:p>
        </p:txBody>
      </p:sp>
      <p:sp>
        <p:nvSpPr>
          <p:cNvPr id="286" name="Google Shape;286;p20"/>
          <p:cNvSpPr txBox="1"/>
          <p:nvPr/>
        </p:nvSpPr>
        <p:spPr>
          <a:xfrm>
            <a:off x="3075709" y="478570"/>
            <a:ext cx="6096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Projected yearly site energy reduction 86%.</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Site carbon emissions, projected to be down 68%.</a:t>
            </a:r>
            <a:endParaRPr sz="1400" b="0" i="0" u="none" strike="noStrike" cap="none">
              <a:solidFill>
                <a:srgbClr val="000000"/>
              </a:solidFill>
              <a:latin typeface="Arial"/>
              <a:ea typeface="Arial"/>
              <a:cs typeface="Arial"/>
              <a:sym typeface="Arial"/>
            </a:endParaRPr>
          </a:p>
        </p:txBody>
      </p:sp>
      <p:grpSp>
        <p:nvGrpSpPr>
          <p:cNvPr id="287" name="Google Shape;287;p20"/>
          <p:cNvGrpSpPr/>
          <p:nvPr/>
        </p:nvGrpSpPr>
        <p:grpSpPr>
          <a:xfrm>
            <a:off x="4517166" y="1607080"/>
            <a:ext cx="3316003" cy="417690"/>
            <a:chOff x="0" y="29404"/>
            <a:chExt cx="3316003" cy="417690"/>
          </a:xfrm>
        </p:grpSpPr>
        <p:sp>
          <p:nvSpPr>
            <p:cNvPr id="288" name="Google Shape;288;p20"/>
            <p:cNvSpPr/>
            <p:nvPr/>
          </p:nvSpPr>
          <p:spPr>
            <a:xfrm>
              <a:off x="0" y="29404"/>
              <a:ext cx="3316003" cy="417690"/>
            </a:xfrm>
            <a:prstGeom prst="roundRect">
              <a:avLst>
                <a:gd name="adj" fmla="val 16667"/>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9" name="Google Shape;289;p20"/>
            <p:cNvSpPr txBox="1"/>
            <p:nvPr/>
          </p:nvSpPr>
          <p:spPr>
            <a:xfrm>
              <a:off x="20390" y="49794"/>
              <a:ext cx="3275223" cy="37691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Reduce Energy Used on Site.</a:t>
              </a:r>
              <a:endParaRPr sz="1400" b="0" i="0" u="none" strike="noStrike" cap="none">
                <a:solidFill>
                  <a:srgbClr val="000000"/>
                </a:solidFill>
                <a:latin typeface="Arial"/>
                <a:ea typeface="Arial"/>
                <a:cs typeface="Arial"/>
                <a:sym typeface="Arial"/>
              </a:endParaRPr>
            </a:p>
          </p:txBody>
        </p:sp>
      </p:grpSp>
      <p:grpSp>
        <p:nvGrpSpPr>
          <p:cNvPr id="290" name="Google Shape;290;p20"/>
          <p:cNvGrpSpPr/>
          <p:nvPr/>
        </p:nvGrpSpPr>
        <p:grpSpPr>
          <a:xfrm>
            <a:off x="4517166" y="2189685"/>
            <a:ext cx="3316003" cy="417690"/>
            <a:chOff x="0" y="612009"/>
            <a:chExt cx="3316003" cy="417690"/>
          </a:xfrm>
        </p:grpSpPr>
        <p:sp>
          <p:nvSpPr>
            <p:cNvPr id="291" name="Google Shape;291;p20"/>
            <p:cNvSpPr/>
            <p:nvPr/>
          </p:nvSpPr>
          <p:spPr>
            <a:xfrm>
              <a:off x="0" y="612009"/>
              <a:ext cx="3316003" cy="417690"/>
            </a:xfrm>
            <a:prstGeom prst="roundRect">
              <a:avLst>
                <a:gd name="adj" fmla="val 16667"/>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2" name="Google Shape;292;p20"/>
            <p:cNvSpPr txBox="1"/>
            <p:nvPr/>
          </p:nvSpPr>
          <p:spPr>
            <a:xfrm>
              <a:off x="20390" y="632399"/>
              <a:ext cx="3275223" cy="37691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Reduce Utility Costs</a:t>
              </a:r>
              <a:endParaRPr sz="1400" b="0" i="0" u="none" strike="noStrike" cap="none">
                <a:solidFill>
                  <a:srgbClr val="000000"/>
                </a:solidFill>
                <a:latin typeface="Arial"/>
                <a:ea typeface="Arial"/>
                <a:cs typeface="Arial"/>
                <a:sym typeface="Arial"/>
              </a:endParaRPr>
            </a:p>
          </p:txBody>
        </p:sp>
      </p:grpSp>
      <p:grpSp>
        <p:nvGrpSpPr>
          <p:cNvPr id="293" name="Google Shape;293;p20"/>
          <p:cNvGrpSpPr/>
          <p:nvPr/>
        </p:nvGrpSpPr>
        <p:grpSpPr>
          <a:xfrm>
            <a:off x="4517166" y="2771446"/>
            <a:ext cx="3316003" cy="417690"/>
            <a:chOff x="0" y="1193770"/>
            <a:chExt cx="3316003" cy="417690"/>
          </a:xfrm>
        </p:grpSpPr>
        <p:sp>
          <p:nvSpPr>
            <p:cNvPr id="294" name="Google Shape;294;p20"/>
            <p:cNvSpPr/>
            <p:nvPr/>
          </p:nvSpPr>
          <p:spPr>
            <a:xfrm>
              <a:off x="0" y="1193770"/>
              <a:ext cx="3316003" cy="417690"/>
            </a:xfrm>
            <a:prstGeom prst="roundRect">
              <a:avLst>
                <a:gd name="adj" fmla="val 16667"/>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5" name="Google Shape;295;p20"/>
            <p:cNvSpPr txBox="1"/>
            <p:nvPr/>
          </p:nvSpPr>
          <p:spPr>
            <a:xfrm>
              <a:off x="20390" y="1214160"/>
              <a:ext cx="3275223" cy="37691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Electrify Where Possible</a:t>
              </a:r>
              <a:endParaRPr sz="1400" b="0" i="0" u="none" strike="noStrike" cap="none">
                <a:solidFill>
                  <a:srgbClr val="000000"/>
                </a:solidFill>
                <a:latin typeface="Arial"/>
                <a:ea typeface="Arial"/>
                <a:cs typeface="Arial"/>
                <a:sym typeface="Arial"/>
              </a:endParaRPr>
            </a:p>
          </p:txBody>
        </p:sp>
      </p:grpSp>
      <p:grpSp>
        <p:nvGrpSpPr>
          <p:cNvPr id="296" name="Google Shape;296;p20"/>
          <p:cNvGrpSpPr/>
          <p:nvPr/>
        </p:nvGrpSpPr>
        <p:grpSpPr>
          <a:xfrm>
            <a:off x="4517166" y="3368606"/>
            <a:ext cx="3316003" cy="417690"/>
            <a:chOff x="0" y="1790930"/>
            <a:chExt cx="3316003" cy="417690"/>
          </a:xfrm>
        </p:grpSpPr>
        <p:sp>
          <p:nvSpPr>
            <p:cNvPr id="297" name="Google Shape;297;p20"/>
            <p:cNvSpPr/>
            <p:nvPr/>
          </p:nvSpPr>
          <p:spPr>
            <a:xfrm>
              <a:off x="0" y="1790930"/>
              <a:ext cx="3316003" cy="417690"/>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8" name="Google Shape;298;p20"/>
            <p:cNvSpPr txBox="1"/>
            <p:nvPr/>
          </p:nvSpPr>
          <p:spPr>
            <a:xfrm>
              <a:off x="20390" y="1811320"/>
              <a:ext cx="3275223" cy="37691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Arial"/>
                <a:buNone/>
              </a:pPr>
              <a:r>
                <a:rPr lang="en-US" sz="1600" b="0" i="0" u="none" strike="noStrike" cap="none" dirty="0">
                  <a:solidFill>
                    <a:schemeClr val="lt1"/>
                  </a:solidFill>
                  <a:latin typeface="Arial"/>
                  <a:ea typeface="Arial"/>
                  <a:cs typeface="Arial"/>
                  <a:sym typeface="Arial"/>
                </a:rPr>
                <a:t>Reduce carbon produced on site.</a:t>
              </a:r>
              <a:endParaRPr sz="1200" b="0" i="0" u="none" strike="noStrike" cap="none" dirty="0">
                <a:solidFill>
                  <a:srgbClr val="000000"/>
                </a:solidFill>
                <a:latin typeface="Arial"/>
                <a:ea typeface="Arial"/>
                <a:cs typeface="Arial"/>
                <a:sym typeface="Arial"/>
              </a:endParaRPr>
            </a:p>
          </p:txBody>
        </p:sp>
      </p:grpSp>
      <p:graphicFrame>
        <p:nvGraphicFramePr>
          <p:cNvPr id="299" name="Google Shape;299;p20"/>
          <p:cNvGraphicFramePr/>
          <p:nvPr/>
        </p:nvGraphicFramePr>
        <p:xfrm>
          <a:off x="404340" y="4061360"/>
          <a:ext cx="3585132" cy="20544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0" name="Google Shape;300;p20"/>
          <p:cNvGraphicFramePr/>
          <p:nvPr/>
        </p:nvGraphicFramePr>
        <p:xfrm>
          <a:off x="3760519" y="4311244"/>
          <a:ext cx="3585132" cy="20235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1" name="Google Shape;301;p20"/>
          <p:cNvGraphicFramePr/>
          <p:nvPr/>
        </p:nvGraphicFramePr>
        <p:xfrm>
          <a:off x="7812779" y="4188274"/>
          <a:ext cx="3753731" cy="238587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2" name="Google Shape;302;p20"/>
          <p:cNvGraphicFramePr/>
          <p:nvPr/>
        </p:nvGraphicFramePr>
        <p:xfrm>
          <a:off x="8360863" y="1464753"/>
          <a:ext cx="3426797" cy="2502817"/>
        </p:xfrm>
        <a:graphic>
          <a:graphicData uri="http://schemas.openxmlformats.org/drawingml/2006/chart">
            <c:chart xmlns:c="http://schemas.openxmlformats.org/drawingml/2006/chart" xmlns:r="http://schemas.openxmlformats.org/officeDocument/2006/relationships" r:id="rId7"/>
          </a:graphicData>
        </a:graphic>
      </p:graphicFrame>
      <p:cxnSp>
        <p:nvCxnSpPr>
          <p:cNvPr id="303" name="Google Shape;303;p20"/>
          <p:cNvCxnSpPr>
            <a:stCxn id="288" idx="1"/>
          </p:cNvCxnSpPr>
          <p:nvPr/>
        </p:nvCxnSpPr>
        <p:spPr>
          <a:xfrm rot="10800000">
            <a:off x="3989466" y="1815925"/>
            <a:ext cx="527700" cy="0"/>
          </a:xfrm>
          <a:prstGeom prst="straightConnector1">
            <a:avLst/>
          </a:prstGeom>
          <a:noFill/>
          <a:ln w="25400" cap="flat" cmpd="sng">
            <a:solidFill>
              <a:schemeClr val="accent5"/>
            </a:solidFill>
            <a:prstDash val="solid"/>
            <a:miter lim="800000"/>
            <a:headEnd type="none" w="sm" len="sm"/>
            <a:tailEnd type="triangle" w="med" len="med"/>
          </a:ln>
        </p:spPr>
      </p:cxnSp>
      <p:cxnSp>
        <p:nvCxnSpPr>
          <p:cNvPr id="304" name="Google Shape;304;p20"/>
          <p:cNvCxnSpPr>
            <a:stCxn id="291" idx="3"/>
          </p:cNvCxnSpPr>
          <p:nvPr/>
        </p:nvCxnSpPr>
        <p:spPr>
          <a:xfrm>
            <a:off x="7833169" y="2398530"/>
            <a:ext cx="507300" cy="0"/>
          </a:xfrm>
          <a:prstGeom prst="straightConnector1">
            <a:avLst/>
          </a:prstGeom>
          <a:noFill/>
          <a:ln w="25400" cap="flat" cmpd="sng">
            <a:solidFill>
              <a:schemeClr val="accent6"/>
            </a:solidFill>
            <a:prstDash val="solid"/>
            <a:miter lim="800000"/>
            <a:headEnd type="none" w="sm" len="sm"/>
            <a:tailEnd type="triangle" w="med" len="med"/>
          </a:ln>
        </p:spPr>
      </p:cxnSp>
      <p:cxnSp>
        <p:nvCxnSpPr>
          <p:cNvPr id="305" name="Google Shape;305;p20"/>
          <p:cNvCxnSpPr>
            <a:stCxn id="294" idx="1"/>
          </p:cNvCxnSpPr>
          <p:nvPr/>
        </p:nvCxnSpPr>
        <p:spPr>
          <a:xfrm flipH="1">
            <a:off x="4009866" y="2980291"/>
            <a:ext cx="507300" cy="1081200"/>
          </a:xfrm>
          <a:prstGeom prst="straightConnector1">
            <a:avLst/>
          </a:prstGeom>
          <a:noFill/>
          <a:ln w="25400" cap="flat" cmpd="sng">
            <a:solidFill>
              <a:schemeClr val="accent4"/>
            </a:solidFill>
            <a:prstDash val="solid"/>
            <a:miter lim="800000"/>
            <a:headEnd type="none" w="sm" len="sm"/>
            <a:tailEnd type="triangle" w="med" len="med"/>
          </a:ln>
        </p:spPr>
      </p:cxnSp>
      <p:cxnSp>
        <p:nvCxnSpPr>
          <p:cNvPr id="306" name="Google Shape;306;p20"/>
          <p:cNvCxnSpPr>
            <a:stCxn id="294" idx="1"/>
          </p:cNvCxnSpPr>
          <p:nvPr/>
        </p:nvCxnSpPr>
        <p:spPr>
          <a:xfrm flipH="1">
            <a:off x="4323666" y="2980291"/>
            <a:ext cx="193500" cy="1352700"/>
          </a:xfrm>
          <a:prstGeom prst="straightConnector1">
            <a:avLst/>
          </a:prstGeom>
          <a:noFill/>
          <a:ln w="25400" cap="flat" cmpd="sng">
            <a:solidFill>
              <a:schemeClr val="accent4"/>
            </a:solidFill>
            <a:prstDash val="solid"/>
            <a:miter lim="800000"/>
            <a:headEnd type="none" w="sm" len="sm"/>
            <a:tailEnd type="triangle" w="med" len="med"/>
          </a:ln>
        </p:spPr>
      </p:cxnSp>
      <p:cxnSp>
        <p:nvCxnSpPr>
          <p:cNvPr id="307" name="Google Shape;307;p20"/>
          <p:cNvCxnSpPr>
            <a:stCxn id="297" idx="3"/>
          </p:cNvCxnSpPr>
          <p:nvPr/>
        </p:nvCxnSpPr>
        <p:spPr>
          <a:xfrm>
            <a:off x="7833169" y="3577451"/>
            <a:ext cx="527700" cy="610800"/>
          </a:xfrm>
          <a:prstGeom prst="straightConnector1">
            <a:avLst/>
          </a:prstGeom>
          <a:noFill/>
          <a:ln w="25400" cap="flat" cmpd="sng">
            <a:solidFill>
              <a:schemeClr val="accent2"/>
            </a:solidFill>
            <a:prstDash val="solid"/>
            <a:miter lim="800000"/>
            <a:headEnd type="none" w="sm" len="sm"/>
            <a:tailEnd type="triangle" w="med" len="med"/>
          </a:ln>
        </p:spPr>
      </p:cxnSp>
      <p:sp>
        <p:nvSpPr>
          <p:cNvPr id="308" name="Google Shape;308;p20"/>
          <p:cNvSpPr/>
          <p:nvPr/>
        </p:nvSpPr>
        <p:spPr>
          <a:xfrm>
            <a:off x="2489860" y="5324104"/>
            <a:ext cx="1219200" cy="1138965"/>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FFFF00"/>
              </a:highlight>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3"/>
          <p:cNvSpPr txBox="1"/>
          <p:nvPr/>
        </p:nvSpPr>
        <p:spPr>
          <a:xfrm>
            <a:off x="189346" y="124797"/>
            <a:ext cx="351443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Arial"/>
                <a:ea typeface="Arial"/>
                <a:cs typeface="Arial"/>
                <a:sym typeface="Arial"/>
              </a:rPr>
              <a:t>Smedley Ave</a:t>
            </a:r>
            <a:endParaRPr sz="1400" b="0" i="0" u="none" strike="noStrike" cap="none">
              <a:solidFill>
                <a:srgbClr val="000000"/>
              </a:solidFill>
              <a:latin typeface="Arial"/>
              <a:ea typeface="Arial"/>
              <a:cs typeface="Arial"/>
              <a:sym typeface="Arial"/>
            </a:endParaRPr>
          </a:p>
        </p:txBody>
      </p:sp>
      <p:grpSp>
        <p:nvGrpSpPr>
          <p:cNvPr id="315" name="Google Shape;315;p23"/>
          <p:cNvGrpSpPr/>
          <p:nvPr/>
        </p:nvGrpSpPr>
        <p:grpSpPr>
          <a:xfrm>
            <a:off x="511571" y="927484"/>
            <a:ext cx="8120856" cy="5418667"/>
            <a:chOff x="3571" y="0"/>
            <a:chExt cx="8120856" cy="5418667"/>
          </a:xfrm>
        </p:grpSpPr>
        <p:sp>
          <p:nvSpPr>
            <p:cNvPr id="316" name="Google Shape;316;p23"/>
            <p:cNvSpPr/>
            <p:nvPr/>
          </p:nvSpPr>
          <p:spPr>
            <a:xfrm>
              <a:off x="609599" y="0"/>
              <a:ext cx="6908800" cy="5418667"/>
            </a:xfrm>
            <a:prstGeom prst="rightArrow">
              <a:avLst>
                <a:gd name="adj1" fmla="val 50000"/>
                <a:gd name="adj2" fmla="val 50000"/>
              </a:avLst>
            </a:prstGeom>
            <a:solidFill>
              <a:srgbClr val="F6D4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3"/>
            <p:cNvSpPr/>
            <p:nvPr/>
          </p:nvSpPr>
          <p:spPr>
            <a:xfrm>
              <a:off x="3571" y="1625600"/>
              <a:ext cx="1561703" cy="2167466"/>
            </a:xfrm>
            <a:prstGeom prst="roundRect">
              <a:avLst>
                <a:gd name="adj" fmla="val 16667"/>
              </a:avLst>
            </a:prstGeom>
            <a:solidFill>
              <a:srgbClr val="E9713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3"/>
            <p:cNvSpPr txBox="1"/>
            <p:nvPr/>
          </p:nvSpPr>
          <p:spPr>
            <a:xfrm>
              <a:off x="79807" y="1701836"/>
              <a:ext cx="1409231" cy="2014994"/>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lt1"/>
                </a:buClr>
                <a:buSzPts val="1300"/>
                <a:buFont typeface="Arial"/>
                <a:buNone/>
              </a:pPr>
              <a:r>
                <a:rPr lang="en-US" sz="1300" b="0" i="0" u="none" strike="noStrike" cap="none">
                  <a:solidFill>
                    <a:schemeClr val="lt1"/>
                  </a:solidFill>
                  <a:latin typeface="Arial"/>
                  <a:ea typeface="Arial"/>
                  <a:cs typeface="Arial"/>
                  <a:sym typeface="Arial"/>
                </a:rPr>
                <a:t>Address Hazards</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455"/>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Lead remediation</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Replace knob and tube wiring</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Revent dryer</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Add dehumidifier</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Upgrade ventilation</a:t>
              </a:r>
              <a:endParaRPr sz="1400" b="0" i="0" u="none" strike="noStrike" cap="none">
                <a:solidFill>
                  <a:srgbClr val="000000"/>
                </a:solidFill>
                <a:latin typeface="Arial"/>
                <a:ea typeface="Arial"/>
                <a:cs typeface="Arial"/>
                <a:sym typeface="Arial"/>
              </a:endParaRPr>
            </a:p>
          </p:txBody>
        </p:sp>
        <p:sp>
          <p:nvSpPr>
            <p:cNvPr id="319" name="Google Shape;319;p23"/>
            <p:cNvSpPr/>
            <p:nvPr/>
          </p:nvSpPr>
          <p:spPr>
            <a:xfrm>
              <a:off x="1643360" y="1625600"/>
              <a:ext cx="1561703" cy="2167466"/>
            </a:xfrm>
            <a:prstGeom prst="roundRect">
              <a:avLst>
                <a:gd name="adj" fmla="val 16667"/>
              </a:avLst>
            </a:prstGeom>
            <a:solidFill>
              <a:srgbClr val="D5AE1D"/>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3"/>
            <p:cNvSpPr txBox="1"/>
            <p:nvPr/>
          </p:nvSpPr>
          <p:spPr>
            <a:xfrm>
              <a:off x="1719596" y="1701836"/>
              <a:ext cx="1409231" cy="2014994"/>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lt1"/>
                </a:buClr>
                <a:buSzPts val="1300"/>
                <a:buFont typeface="Arial"/>
                <a:buNone/>
              </a:pPr>
              <a:r>
                <a:rPr lang="en-US" sz="1300" b="0" i="0" u="none" strike="noStrike" cap="none">
                  <a:solidFill>
                    <a:schemeClr val="lt1"/>
                  </a:solidFill>
                  <a:latin typeface="Arial"/>
                  <a:ea typeface="Arial"/>
                  <a:cs typeface="Arial"/>
                  <a:sym typeface="Arial"/>
                </a:rPr>
                <a:t>Improve Durability &amp; Safety</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455"/>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Main Roof Replacement</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Porch Roof Replacement</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Siding replacement</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Kitchen cabinets &amp; plumbing</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Exterior Door</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Aging in place</a:t>
              </a:r>
              <a:endParaRPr sz="1400" b="0" i="0" u="none" strike="noStrike" cap="none">
                <a:solidFill>
                  <a:srgbClr val="000000"/>
                </a:solidFill>
                <a:latin typeface="Arial"/>
                <a:ea typeface="Arial"/>
                <a:cs typeface="Arial"/>
                <a:sym typeface="Arial"/>
              </a:endParaRPr>
            </a:p>
          </p:txBody>
        </p:sp>
        <p:sp>
          <p:nvSpPr>
            <p:cNvPr id="321" name="Google Shape;321;p23"/>
            <p:cNvSpPr/>
            <p:nvPr/>
          </p:nvSpPr>
          <p:spPr>
            <a:xfrm>
              <a:off x="3283148" y="1625600"/>
              <a:ext cx="1561703" cy="2167466"/>
            </a:xfrm>
            <a:prstGeom prst="roundRect">
              <a:avLst>
                <a:gd name="adj" fmla="val 16667"/>
              </a:avLst>
            </a:prstGeom>
            <a:solidFill>
              <a:srgbClr val="8CAF1D"/>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3"/>
            <p:cNvSpPr txBox="1"/>
            <p:nvPr/>
          </p:nvSpPr>
          <p:spPr>
            <a:xfrm>
              <a:off x="3359384" y="1701836"/>
              <a:ext cx="1409231" cy="2014994"/>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lt1"/>
                </a:buClr>
                <a:buSzPts val="1300"/>
                <a:buFont typeface="Arial"/>
                <a:buNone/>
              </a:pPr>
              <a:r>
                <a:rPr lang="en-US" sz="1300" b="0" i="0" u="none" strike="noStrike" cap="none">
                  <a:solidFill>
                    <a:schemeClr val="lt1"/>
                  </a:solidFill>
                  <a:latin typeface="Arial"/>
                  <a:ea typeface="Arial"/>
                  <a:cs typeface="Arial"/>
                  <a:sym typeface="Arial"/>
                </a:rPr>
                <a:t>Upgrade Efficiency</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455"/>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Air Seal and Insulate</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Lighting Upgrades</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Water efficiency Measures</a:t>
              </a:r>
              <a:endParaRPr sz="1400" b="0" i="0" u="none" strike="noStrike" cap="none">
                <a:solidFill>
                  <a:srgbClr val="000000"/>
                </a:solidFill>
                <a:latin typeface="Arial"/>
                <a:ea typeface="Arial"/>
                <a:cs typeface="Arial"/>
                <a:sym typeface="Arial"/>
              </a:endParaRPr>
            </a:p>
          </p:txBody>
        </p:sp>
        <p:sp>
          <p:nvSpPr>
            <p:cNvPr id="323" name="Google Shape;323;p23"/>
            <p:cNvSpPr/>
            <p:nvPr/>
          </p:nvSpPr>
          <p:spPr>
            <a:xfrm>
              <a:off x="4922936" y="1625600"/>
              <a:ext cx="1561703" cy="2167466"/>
            </a:xfrm>
            <a:prstGeom prst="roundRect">
              <a:avLst>
                <a:gd name="adj" fmla="val 16667"/>
              </a:avLst>
            </a:prstGeom>
            <a:solidFill>
              <a:srgbClr val="3E8B1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3"/>
            <p:cNvSpPr txBox="1"/>
            <p:nvPr/>
          </p:nvSpPr>
          <p:spPr>
            <a:xfrm>
              <a:off x="4999172" y="1701836"/>
              <a:ext cx="1409231" cy="2014994"/>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lt1"/>
                </a:buClr>
                <a:buSzPts val="1300"/>
                <a:buFont typeface="Arial"/>
                <a:buNone/>
              </a:pPr>
              <a:r>
                <a:rPr lang="en-US" sz="1300" b="0" i="0" u="none" strike="noStrike" cap="none">
                  <a:solidFill>
                    <a:schemeClr val="lt1"/>
                  </a:solidFill>
                  <a:latin typeface="Arial"/>
                  <a:ea typeface="Arial"/>
                  <a:cs typeface="Arial"/>
                  <a:sym typeface="Arial"/>
                </a:rPr>
                <a:t>Upgrade Equipment</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455"/>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Upgrade electric panel</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Install gas 95% furnace</a:t>
              </a:r>
              <a:endParaRPr sz="1400" b="0" i="0" u="none" strike="noStrike" cap="none">
                <a:solidFill>
                  <a:srgbClr val="000000"/>
                </a:solidFill>
                <a:latin typeface="Arial"/>
                <a:ea typeface="Arial"/>
                <a:cs typeface="Arial"/>
                <a:sym typeface="Arial"/>
              </a:endParaRPr>
            </a:p>
          </p:txBody>
        </p:sp>
        <p:sp>
          <p:nvSpPr>
            <p:cNvPr id="325" name="Google Shape;325;p23"/>
            <p:cNvSpPr/>
            <p:nvPr/>
          </p:nvSpPr>
          <p:spPr>
            <a:xfrm>
              <a:off x="6562724" y="1625600"/>
              <a:ext cx="1561703" cy="2167466"/>
            </a:xfrm>
            <a:prstGeom prst="roundRect">
              <a:avLst>
                <a:gd name="adj" fmla="val 16667"/>
              </a:avLst>
            </a:prstGeom>
            <a:solidFill>
              <a:srgbClr val="186923"/>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3"/>
            <p:cNvSpPr txBox="1"/>
            <p:nvPr/>
          </p:nvSpPr>
          <p:spPr>
            <a:xfrm>
              <a:off x="6638960" y="1701836"/>
              <a:ext cx="1409231" cy="2014994"/>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lt1"/>
                </a:buClr>
                <a:buSzPts val="1300"/>
                <a:buFont typeface="Arial"/>
                <a:buNone/>
              </a:pPr>
              <a:r>
                <a:rPr lang="en-US" sz="1300" b="0" i="0" u="none" strike="noStrike" cap="none">
                  <a:solidFill>
                    <a:schemeClr val="lt1"/>
                  </a:solidFill>
                  <a:latin typeface="Arial"/>
                  <a:ea typeface="Arial"/>
                  <a:cs typeface="Arial"/>
                  <a:sym typeface="Arial"/>
                </a:rPr>
                <a:t>Add Renewables</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455"/>
                </a:spcBef>
                <a:spcAft>
                  <a:spcPts val="0"/>
                </a:spcAft>
                <a:buClr>
                  <a:schemeClr val="lt1"/>
                </a:buClr>
                <a:buSzPts val="1000"/>
                <a:buFont typeface="Arial"/>
                <a:buChar char="•"/>
              </a:pPr>
              <a:r>
                <a:rPr lang="en-US" sz="1000" b="0" i="0" u="none" strike="noStrike" cap="none">
                  <a:solidFill>
                    <a:schemeClr val="lt1"/>
                  </a:solidFill>
                  <a:latin typeface="Arial"/>
                  <a:ea typeface="Arial"/>
                  <a:cs typeface="Arial"/>
                  <a:sym typeface="Arial"/>
                </a:rPr>
                <a:t>Solar Lease</a:t>
              </a:r>
              <a:endParaRPr sz="1400" b="0" i="0" u="none" strike="noStrike" cap="none">
                <a:solidFill>
                  <a:srgbClr val="000000"/>
                </a:solidFill>
                <a:latin typeface="Arial"/>
                <a:ea typeface="Arial"/>
                <a:cs typeface="Arial"/>
                <a:sym typeface="Arial"/>
              </a:endParaRPr>
            </a:p>
          </p:txBody>
        </p:sp>
      </p:grpSp>
      <p:pic>
        <p:nvPicPr>
          <p:cNvPr id="327" name="Google Shape;327;p23"/>
          <p:cNvPicPr preferRelativeResize="0"/>
          <p:nvPr/>
        </p:nvPicPr>
        <p:blipFill rotWithShape="1">
          <a:blip r:embed="rId3">
            <a:alphaModFix/>
          </a:blip>
          <a:srcRect l="14264" r="26655"/>
          <a:stretch/>
        </p:blipFill>
        <p:spPr>
          <a:xfrm>
            <a:off x="9097819" y="0"/>
            <a:ext cx="3038763"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4"/>
          <p:cNvSpPr txBox="1"/>
          <p:nvPr/>
        </p:nvSpPr>
        <p:spPr>
          <a:xfrm>
            <a:off x="4011568" y="444236"/>
            <a:ext cx="6096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Projected Yearly Site Energy Reduction 48%.</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Site carbon emissions, projected to be down 48%.</a:t>
            </a:r>
            <a:endParaRPr sz="1400" b="0" i="0" u="none" strike="noStrike" cap="none">
              <a:solidFill>
                <a:srgbClr val="000000"/>
              </a:solidFill>
              <a:latin typeface="Arial"/>
              <a:ea typeface="Arial"/>
              <a:cs typeface="Arial"/>
              <a:sym typeface="Arial"/>
            </a:endParaRPr>
          </a:p>
        </p:txBody>
      </p:sp>
      <p:sp>
        <p:nvSpPr>
          <p:cNvPr id="334" name="Google Shape;334;p24"/>
          <p:cNvSpPr txBox="1"/>
          <p:nvPr/>
        </p:nvSpPr>
        <p:spPr>
          <a:xfrm>
            <a:off x="176757" y="205253"/>
            <a:ext cx="60960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Arial"/>
                <a:ea typeface="Arial"/>
                <a:cs typeface="Arial"/>
                <a:sym typeface="Arial"/>
              </a:rPr>
              <a:t>Smedley Ave</a:t>
            </a:r>
            <a:endParaRPr sz="1200" b="0" i="0" u="none" strike="noStrike" cap="none">
              <a:solidFill>
                <a:srgbClr val="000000"/>
              </a:solidFill>
              <a:latin typeface="Arial"/>
              <a:ea typeface="Arial"/>
              <a:cs typeface="Arial"/>
              <a:sym typeface="Arial"/>
            </a:endParaRPr>
          </a:p>
        </p:txBody>
      </p:sp>
      <p:grpSp>
        <p:nvGrpSpPr>
          <p:cNvPr id="335" name="Google Shape;335;p24"/>
          <p:cNvGrpSpPr/>
          <p:nvPr/>
        </p:nvGrpSpPr>
        <p:grpSpPr>
          <a:xfrm>
            <a:off x="4517166" y="1607080"/>
            <a:ext cx="3316003" cy="417690"/>
            <a:chOff x="0" y="29404"/>
            <a:chExt cx="3316003" cy="417690"/>
          </a:xfrm>
        </p:grpSpPr>
        <p:sp>
          <p:nvSpPr>
            <p:cNvPr id="336" name="Google Shape;336;p24"/>
            <p:cNvSpPr/>
            <p:nvPr/>
          </p:nvSpPr>
          <p:spPr>
            <a:xfrm>
              <a:off x="0" y="29404"/>
              <a:ext cx="3316003" cy="417690"/>
            </a:xfrm>
            <a:prstGeom prst="roundRect">
              <a:avLst>
                <a:gd name="adj" fmla="val 16667"/>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7" name="Google Shape;337;p24"/>
            <p:cNvSpPr txBox="1"/>
            <p:nvPr/>
          </p:nvSpPr>
          <p:spPr>
            <a:xfrm>
              <a:off x="20390" y="49794"/>
              <a:ext cx="3275223" cy="37691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Reduce Energy Used on Site.</a:t>
              </a:r>
              <a:endParaRPr sz="1400" b="0" i="0" u="none" strike="noStrike" cap="none">
                <a:solidFill>
                  <a:srgbClr val="000000"/>
                </a:solidFill>
                <a:latin typeface="Arial"/>
                <a:ea typeface="Arial"/>
                <a:cs typeface="Arial"/>
                <a:sym typeface="Arial"/>
              </a:endParaRPr>
            </a:p>
          </p:txBody>
        </p:sp>
      </p:grpSp>
      <p:grpSp>
        <p:nvGrpSpPr>
          <p:cNvPr id="338" name="Google Shape;338;p24"/>
          <p:cNvGrpSpPr/>
          <p:nvPr/>
        </p:nvGrpSpPr>
        <p:grpSpPr>
          <a:xfrm>
            <a:off x="4517166" y="2189685"/>
            <a:ext cx="3316003" cy="417690"/>
            <a:chOff x="0" y="612009"/>
            <a:chExt cx="3316003" cy="417690"/>
          </a:xfrm>
        </p:grpSpPr>
        <p:sp>
          <p:nvSpPr>
            <p:cNvPr id="339" name="Google Shape;339;p24"/>
            <p:cNvSpPr/>
            <p:nvPr/>
          </p:nvSpPr>
          <p:spPr>
            <a:xfrm>
              <a:off x="0" y="612009"/>
              <a:ext cx="3316003" cy="417690"/>
            </a:xfrm>
            <a:prstGeom prst="roundRect">
              <a:avLst>
                <a:gd name="adj" fmla="val 16667"/>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0" name="Google Shape;340;p24"/>
            <p:cNvSpPr txBox="1"/>
            <p:nvPr/>
          </p:nvSpPr>
          <p:spPr>
            <a:xfrm>
              <a:off x="20390" y="632399"/>
              <a:ext cx="3275223" cy="37691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Reduce Utility Costs</a:t>
              </a:r>
              <a:endParaRPr sz="1400" b="0" i="0" u="none" strike="noStrike" cap="none">
                <a:solidFill>
                  <a:srgbClr val="000000"/>
                </a:solidFill>
                <a:latin typeface="Arial"/>
                <a:ea typeface="Arial"/>
                <a:cs typeface="Arial"/>
                <a:sym typeface="Arial"/>
              </a:endParaRPr>
            </a:p>
          </p:txBody>
        </p:sp>
      </p:grpSp>
      <p:grpSp>
        <p:nvGrpSpPr>
          <p:cNvPr id="341" name="Google Shape;341;p24"/>
          <p:cNvGrpSpPr/>
          <p:nvPr/>
        </p:nvGrpSpPr>
        <p:grpSpPr>
          <a:xfrm>
            <a:off x="4517166" y="2771446"/>
            <a:ext cx="3316003" cy="417690"/>
            <a:chOff x="0" y="1193770"/>
            <a:chExt cx="3316003" cy="417690"/>
          </a:xfrm>
        </p:grpSpPr>
        <p:sp>
          <p:nvSpPr>
            <p:cNvPr id="342" name="Google Shape;342;p24"/>
            <p:cNvSpPr/>
            <p:nvPr/>
          </p:nvSpPr>
          <p:spPr>
            <a:xfrm>
              <a:off x="0" y="1193770"/>
              <a:ext cx="3316003" cy="417690"/>
            </a:xfrm>
            <a:prstGeom prst="roundRect">
              <a:avLst>
                <a:gd name="adj" fmla="val 16667"/>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3" name="Google Shape;343;p24"/>
            <p:cNvSpPr txBox="1"/>
            <p:nvPr/>
          </p:nvSpPr>
          <p:spPr>
            <a:xfrm>
              <a:off x="20390" y="1214160"/>
              <a:ext cx="3275223" cy="37691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Arial"/>
                <a:buNone/>
              </a:pPr>
              <a:r>
                <a:rPr lang="en-US" sz="1700" b="0" i="0" u="none" strike="noStrike" cap="none">
                  <a:solidFill>
                    <a:schemeClr val="lt1"/>
                  </a:solidFill>
                  <a:latin typeface="Arial"/>
                  <a:ea typeface="Arial"/>
                  <a:cs typeface="Arial"/>
                  <a:sym typeface="Arial"/>
                </a:rPr>
                <a:t>Electrify Where Possible</a:t>
              </a:r>
              <a:endParaRPr sz="1400" b="0" i="0" u="none" strike="noStrike" cap="none">
                <a:solidFill>
                  <a:srgbClr val="000000"/>
                </a:solidFill>
                <a:latin typeface="Arial"/>
                <a:ea typeface="Arial"/>
                <a:cs typeface="Arial"/>
                <a:sym typeface="Arial"/>
              </a:endParaRPr>
            </a:p>
          </p:txBody>
        </p:sp>
      </p:grpSp>
      <p:grpSp>
        <p:nvGrpSpPr>
          <p:cNvPr id="344" name="Google Shape;344;p24"/>
          <p:cNvGrpSpPr/>
          <p:nvPr/>
        </p:nvGrpSpPr>
        <p:grpSpPr>
          <a:xfrm>
            <a:off x="4517166" y="3368606"/>
            <a:ext cx="3316003" cy="417690"/>
            <a:chOff x="0" y="1790930"/>
            <a:chExt cx="3316003" cy="417690"/>
          </a:xfrm>
        </p:grpSpPr>
        <p:sp>
          <p:nvSpPr>
            <p:cNvPr id="345" name="Google Shape;345;p24"/>
            <p:cNvSpPr/>
            <p:nvPr/>
          </p:nvSpPr>
          <p:spPr>
            <a:xfrm>
              <a:off x="0" y="1790930"/>
              <a:ext cx="3316003" cy="417690"/>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6" name="Google Shape;346;p24"/>
            <p:cNvSpPr txBox="1"/>
            <p:nvPr/>
          </p:nvSpPr>
          <p:spPr>
            <a:xfrm>
              <a:off x="20390" y="1811320"/>
              <a:ext cx="3275223" cy="37691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Arial"/>
                <a:buNone/>
              </a:pPr>
              <a:r>
                <a:rPr lang="en-US" sz="1600" b="0" i="0" u="none" strike="noStrike" cap="none" dirty="0">
                  <a:solidFill>
                    <a:schemeClr val="lt1"/>
                  </a:solidFill>
                  <a:latin typeface="Arial"/>
                  <a:ea typeface="Arial"/>
                  <a:cs typeface="Arial"/>
                  <a:sym typeface="Arial"/>
                </a:rPr>
                <a:t>Reduce carbon produced on site.</a:t>
              </a:r>
              <a:endParaRPr sz="1200" b="0" i="0" u="none" strike="noStrike" cap="none" dirty="0">
                <a:solidFill>
                  <a:srgbClr val="000000"/>
                </a:solidFill>
                <a:latin typeface="Arial"/>
                <a:ea typeface="Arial"/>
                <a:cs typeface="Arial"/>
                <a:sym typeface="Arial"/>
              </a:endParaRPr>
            </a:p>
          </p:txBody>
        </p:sp>
      </p:grpSp>
      <p:cxnSp>
        <p:nvCxnSpPr>
          <p:cNvPr id="347" name="Google Shape;347;p24"/>
          <p:cNvCxnSpPr>
            <a:stCxn id="336" idx="1"/>
          </p:cNvCxnSpPr>
          <p:nvPr/>
        </p:nvCxnSpPr>
        <p:spPr>
          <a:xfrm rot="10800000">
            <a:off x="3989466" y="1815925"/>
            <a:ext cx="527700" cy="0"/>
          </a:xfrm>
          <a:prstGeom prst="straightConnector1">
            <a:avLst/>
          </a:prstGeom>
          <a:noFill/>
          <a:ln w="25400" cap="flat" cmpd="sng">
            <a:solidFill>
              <a:schemeClr val="accent5"/>
            </a:solidFill>
            <a:prstDash val="solid"/>
            <a:miter lim="800000"/>
            <a:headEnd type="none" w="sm" len="sm"/>
            <a:tailEnd type="triangle" w="med" len="med"/>
          </a:ln>
        </p:spPr>
      </p:cxnSp>
      <p:cxnSp>
        <p:nvCxnSpPr>
          <p:cNvPr id="348" name="Google Shape;348;p24"/>
          <p:cNvCxnSpPr>
            <a:stCxn id="339" idx="3"/>
          </p:cNvCxnSpPr>
          <p:nvPr/>
        </p:nvCxnSpPr>
        <p:spPr>
          <a:xfrm>
            <a:off x="7833169" y="2398530"/>
            <a:ext cx="507300" cy="0"/>
          </a:xfrm>
          <a:prstGeom prst="straightConnector1">
            <a:avLst/>
          </a:prstGeom>
          <a:noFill/>
          <a:ln w="25400" cap="flat" cmpd="sng">
            <a:solidFill>
              <a:schemeClr val="accent6"/>
            </a:solidFill>
            <a:prstDash val="solid"/>
            <a:miter lim="800000"/>
            <a:headEnd type="none" w="sm" len="sm"/>
            <a:tailEnd type="triangle" w="med" len="med"/>
          </a:ln>
        </p:spPr>
      </p:cxnSp>
      <p:cxnSp>
        <p:nvCxnSpPr>
          <p:cNvPr id="349" name="Google Shape;349;p24"/>
          <p:cNvCxnSpPr>
            <a:stCxn id="342" idx="1"/>
          </p:cNvCxnSpPr>
          <p:nvPr/>
        </p:nvCxnSpPr>
        <p:spPr>
          <a:xfrm flipH="1">
            <a:off x="3959166" y="2980291"/>
            <a:ext cx="558000" cy="1076100"/>
          </a:xfrm>
          <a:prstGeom prst="straightConnector1">
            <a:avLst/>
          </a:prstGeom>
          <a:noFill/>
          <a:ln w="25400" cap="flat" cmpd="sng">
            <a:solidFill>
              <a:schemeClr val="accent4"/>
            </a:solidFill>
            <a:prstDash val="solid"/>
            <a:miter lim="800000"/>
            <a:headEnd type="none" w="sm" len="sm"/>
            <a:tailEnd type="triangle" w="med" len="med"/>
          </a:ln>
        </p:spPr>
      </p:cxnSp>
      <p:cxnSp>
        <p:nvCxnSpPr>
          <p:cNvPr id="350" name="Google Shape;350;p24"/>
          <p:cNvCxnSpPr>
            <a:stCxn id="342" idx="1"/>
          </p:cNvCxnSpPr>
          <p:nvPr/>
        </p:nvCxnSpPr>
        <p:spPr>
          <a:xfrm flipH="1">
            <a:off x="4323666" y="2980291"/>
            <a:ext cx="193500" cy="1352700"/>
          </a:xfrm>
          <a:prstGeom prst="straightConnector1">
            <a:avLst/>
          </a:prstGeom>
          <a:noFill/>
          <a:ln w="25400" cap="flat" cmpd="sng">
            <a:solidFill>
              <a:schemeClr val="accent4"/>
            </a:solidFill>
            <a:prstDash val="solid"/>
            <a:miter lim="800000"/>
            <a:headEnd type="none" w="sm" len="sm"/>
            <a:tailEnd type="triangle" w="med" len="med"/>
          </a:ln>
        </p:spPr>
      </p:cxnSp>
      <p:cxnSp>
        <p:nvCxnSpPr>
          <p:cNvPr id="351" name="Google Shape;351;p24"/>
          <p:cNvCxnSpPr>
            <a:stCxn id="345" idx="3"/>
          </p:cNvCxnSpPr>
          <p:nvPr/>
        </p:nvCxnSpPr>
        <p:spPr>
          <a:xfrm>
            <a:off x="7833169" y="3577451"/>
            <a:ext cx="527700" cy="610800"/>
          </a:xfrm>
          <a:prstGeom prst="straightConnector1">
            <a:avLst/>
          </a:prstGeom>
          <a:noFill/>
          <a:ln w="25400" cap="flat" cmpd="sng">
            <a:solidFill>
              <a:schemeClr val="accent2"/>
            </a:solidFill>
            <a:prstDash val="solid"/>
            <a:miter lim="800000"/>
            <a:headEnd type="none" w="sm" len="sm"/>
            <a:tailEnd type="triangle" w="med" len="med"/>
          </a:ln>
        </p:spPr>
      </p:cxnSp>
      <p:graphicFrame>
        <p:nvGraphicFramePr>
          <p:cNvPr id="352" name="Google Shape;352;p24"/>
          <p:cNvGraphicFramePr/>
          <p:nvPr/>
        </p:nvGraphicFramePr>
        <p:xfrm>
          <a:off x="8361875" y="1381343"/>
          <a:ext cx="3490656" cy="25536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3" name="Google Shape;353;p24"/>
          <p:cNvGraphicFramePr/>
          <p:nvPr/>
        </p:nvGraphicFramePr>
        <p:xfrm>
          <a:off x="8244078" y="4188273"/>
          <a:ext cx="3608453" cy="23295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4" name="Google Shape;354;p24"/>
          <p:cNvGraphicFramePr/>
          <p:nvPr/>
        </p:nvGraphicFramePr>
        <p:xfrm>
          <a:off x="479104" y="4056535"/>
          <a:ext cx="3759016" cy="224228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5" name="Google Shape;355;p24"/>
          <p:cNvGraphicFramePr/>
          <p:nvPr/>
        </p:nvGraphicFramePr>
        <p:xfrm>
          <a:off x="3988460" y="4332708"/>
          <a:ext cx="3680659" cy="232953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56" name="Google Shape;356;p24"/>
          <p:cNvGraphicFramePr/>
          <p:nvPr/>
        </p:nvGraphicFramePr>
        <p:xfrm>
          <a:off x="253965" y="1381346"/>
          <a:ext cx="3734495" cy="2553608"/>
        </p:xfrm>
        <a:graphic>
          <a:graphicData uri="http://schemas.openxmlformats.org/drawingml/2006/chart">
            <c:chart xmlns:c="http://schemas.openxmlformats.org/drawingml/2006/chart" xmlns:r="http://schemas.openxmlformats.org/officeDocument/2006/relationships" r:id="rId7"/>
          </a:graphicData>
        </a:graphic>
      </p:graphicFrame>
      <p:cxnSp>
        <p:nvCxnSpPr>
          <p:cNvPr id="357" name="Google Shape;357;p24"/>
          <p:cNvCxnSpPr/>
          <p:nvPr/>
        </p:nvCxnSpPr>
        <p:spPr>
          <a:xfrm>
            <a:off x="4548257" y="2731812"/>
            <a:ext cx="3295613" cy="574427"/>
          </a:xfrm>
          <a:prstGeom prst="straightConnector1">
            <a:avLst/>
          </a:prstGeom>
          <a:noFill/>
          <a:ln w="25400" cap="flat" cmpd="sng">
            <a:solidFill>
              <a:srgbClr val="FF0000"/>
            </a:solidFill>
            <a:prstDash val="solid"/>
            <a:miter lim="800000"/>
            <a:headEnd type="none" w="sm" len="sm"/>
            <a:tailEnd type="none" w="sm" len="sm"/>
          </a:ln>
        </p:spPr>
      </p:cxnSp>
      <p:cxnSp>
        <p:nvCxnSpPr>
          <p:cNvPr id="358" name="Google Shape;358;p24"/>
          <p:cNvCxnSpPr/>
          <p:nvPr/>
        </p:nvCxnSpPr>
        <p:spPr>
          <a:xfrm flipH="1">
            <a:off x="4791714" y="2672439"/>
            <a:ext cx="2801429" cy="639904"/>
          </a:xfrm>
          <a:prstGeom prst="straightConnector1">
            <a:avLst/>
          </a:prstGeom>
          <a:noFill/>
          <a:ln w="25400" cap="flat" cmpd="sng">
            <a:solidFill>
              <a:srgbClr val="FF0000"/>
            </a:solidFill>
            <a:prstDash val="solid"/>
            <a:miter lim="800000"/>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g3643b8ccf6c_0_19"/>
          <p:cNvPicPr preferRelativeResize="0"/>
          <p:nvPr/>
        </p:nvPicPr>
        <p:blipFill>
          <a:blip r:embed="rId3">
            <a:alphaModFix/>
          </a:blip>
          <a:stretch>
            <a:fillRect/>
          </a:stretch>
        </p:blipFill>
        <p:spPr>
          <a:xfrm>
            <a:off x="1233450" y="462525"/>
            <a:ext cx="4457700" cy="5943600"/>
          </a:xfrm>
          <a:prstGeom prst="rect">
            <a:avLst/>
          </a:prstGeom>
          <a:noFill/>
          <a:ln>
            <a:noFill/>
          </a:ln>
        </p:spPr>
      </p:pic>
      <p:pic>
        <p:nvPicPr>
          <p:cNvPr id="365" name="Google Shape;365;g3643b8ccf6c_0_19"/>
          <p:cNvPicPr preferRelativeResize="0"/>
          <p:nvPr/>
        </p:nvPicPr>
        <p:blipFill>
          <a:blip r:embed="rId4">
            <a:alphaModFix/>
          </a:blip>
          <a:stretch>
            <a:fillRect/>
          </a:stretch>
        </p:blipFill>
        <p:spPr>
          <a:xfrm>
            <a:off x="6498850" y="457200"/>
            <a:ext cx="4457700" cy="5943600"/>
          </a:xfrm>
          <a:prstGeom prst="rect">
            <a:avLst/>
          </a:prstGeom>
          <a:noFill/>
          <a:ln>
            <a:noFill/>
          </a:ln>
        </p:spPr>
      </p:pic>
      <p:sp>
        <p:nvSpPr>
          <p:cNvPr id="366" name="Google Shape;366;g3643b8ccf6c_0_19"/>
          <p:cNvSpPr txBox="1"/>
          <p:nvPr/>
        </p:nvSpPr>
        <p:spPr>
          <a:xfrm>
            <a:off x="940125" y="644225"/>
            <a:ext cx="10321800" cy="1741800"/>
          </a:xfrm>
          <a:prstGeom prst="rect">
            <a:avLst/>
          </a:prstGeom>
          <a:noFill/>
          <a:ln>
            <a:noFill/>
          </a:ln>
        </p:spPr>
        <p:txBody>
          <a:bodyPr spcFirstLastPara="1" wrap="square" lIns="91425" tIns="91425" rIns="91425" bIns="91425" anchor="t" anchorCtr="0">
            <a:noAutofit/>
          </a:bodyPr>
          <a:lstStyle/>
          <a:p>
            <a:pPr marL="1371600" lvl="0" indent="457200" algn="l" rtl="0">
              <a:spcBef>
                <a:spcPts val="0"/>
              </a:spcBef>
              <a:spcAft>
                <a:spcPts val="0"/>
              </a:spcAft>
              <a:buNone/>
            </a:pPr>
            <a:r>
              <a:rPr lang="en-US" sz="2800" b="1" dirty="0">
                <a:solidFill>
                  <a:schemeClr val="lt1"/>
                </a:solidFill>
              </a:rPr>
              <a:t>Before 					After</a:t>
            </a:r>
            <a:endParaRPr sz="2800" b="1" dirty="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g3643b8ccf6c_0_247"/>
          <p:cNvPicPr preferRelativeResize="0"/>
          <p:nvPr/>
        </p:nvPicPr>
        <p:blipFill>
          <a:blip r:embed="rId3">
            <a:alphaModFix/>
          </a:blip>
          <a:stretch>
            <a:fillRect/>
          </a:stretch>
        </p:blipFill>
        <p:spPr>
          <a:xfrm>
            <a:off x="793225" y="457200"/>
            <a:ext cx="4457700" cy="5943600"/>
          </a:xfrm>
          <a:prstGeom prst="rect">
            <a:avLst/>
          </a:prstGeom>
          <a:noFill/>
          <a:ln>
            <a:noFill/>
          </a:ln>
        </p:spPr>
      </p:pic>
      <p:pic>
        <p:nvPicPr>
          <p:cNvPr id="373" name="Google Shape;373;g3643b8ccf6c_0_247"/>
          <p:cNvPicPr preferRelativeResize="0"/>
          <p:nvPr/>
        </p:nvPicPr>
        <p:blipFill>
          <a:blip r:embed="rId4">
            <a:alphaModFix/>
          </a:blip>
          <a:stretch>
            <a:fillRect/>
          </a:stretch>
        </p:blipFill>
        <p:spPr>
          <a:xfrm>
            <a:off x="6426800" y="1321800"/>
            <a:ext cx="5487275" cy="4115450"/>
          </a:xfrm>
          <a:prstGeom prst="rect">
            <a:avLst/>
          </a:prstGeom>
          <a:noFill/>
          <a:ln>
            <a:noFill/>
          </a:ln>
        </p:spPr>
      </p:pic>
      <p:sp>
        <p:nvSpPr>
          <p:cNvPr id="374" name="Google Shape;374;g3643b8ccf6c_0_247"/>
          <p:cNvSpPr txBox="1"/>
          <p:nvPr/>
        </p:nvSpPr>
        <p:spPr>
          <a:xfrm>
            <a:off x="940125" y="644225"/>
            <a:ext cx="10321800" cy="1741800"/>
          </a:xfrm>
          <a:prstGeom prst="rect">
            <a:avLst/>
          </a:prstGeom>
          <a:noFill/>
          <a:ln>
            <a:noFill/>
          </a:ln>
        </p:spPr>
        <p:txBody>
          <a:bodyPr spcFirstLastPara="1" wrap="square" lIns="91425" tIns="91425" rIns="91425" bIns="91425" anchor="t" anchorCtr="0">
            <a:noAutofit/>
          </a:bodyPr>
          <a:lstStyle/>
          <a:p>
            <a:pPr marL="1371600" lvl="0" indent="0" algn="l" rtl="0">
              <a:spcBef>
                <a:spcPts val="0"/>
              </a:spcBef>
              <a:spcAft>
                <a:spcPts val="0"/>
              </a:spcAft>
              <a:buNone/>
            </a:pPr>
            <a:r>
              <a:rPr lang="en-US" sz="2800" b="1" dirty="0">
                <a:solidFill>
                  <a:schemeClr val="lt1"/>
                </a:solidFill>
              </a:rPr>
              <a:t>Before 									</a:t>
            </a:r>
          </a:p>
          <a:p>
            <a:pPr marL="1371600" lvl="0" indent="0" algn="l" rtl="0">
              <a:spcBef>
                <a:spcPts val="0"/>
              </a:spcBef>
              <a:spcAft>
                <a:spcPts val="0"/>
              </a:spcAft>
              <a:buNone/>
            </a:pPr>
            <a:endParaRPr lang="en-US" sz="2800" b="1" dirty="0">
              <a:solidFill>
                <a:schemeClr val="lt1"/>
              </a:solidFill>
            </a:endParaRPr>
          </a:p>
          <a:p>
            <a:pPr marL="1371600" lvl="0" indent="0" algn="l" rtl="0">
              <a:spcBef>
                <a:spcPts val="0"/>
              </a:spcBef>
              <a:spcAft>
                <a:spcPts val="0"/>
              </a:spcAft>
              <a:buNone/>
            </a:pPr>
            <a:endParaRPr lang="en-US" sz="2800" b="1" dirty="0">
              <a:solidFill>
                <a:schemeClr val="lt1"/>
              </a:solidFill>
            </a:endParaRPr>
          </a:p>
          <a:p>
            <a:pPr marL="1371600" lvl="0" indent="0" algn="l" rtl="0">
              <a:spcBef>
                <a:spcPts val="0"/>
              </a:spcBef>
              <a:spcAft>
                <a:spcPts val="0"/>
              </a:spcAft>
              <a:buNone/>
            </a:pPr>
            <a:r>
              <a:rPr lang="en-US" sz="2800" b="1" dirty="0">
                <a:solidFill>
                  <a:schemeClr val="lt1"/>
                </a:solidFill>
              </a:rPr>
              <a:t>						      	    After</a:t>
            </a:r>
            <a:endParaRPr sz="2800" b="1" dirty="0">
              <a:solidFill>
                <a:schemeClr val="lt1"/>
              </a:solidFill>
            </a:endParaRPr>
          </a:p>
        </p:txBody>
      </p:sp>
      <p:sp>
        <p:nvSpPr>
          <p:cNvPr id="375" name="Google Shape;375;g3643b8ccf6c_0_247"/>
          <p:cNvSpPr txBox="1"/>
          <p:nvPr/>
        </p:nvSpPr>
        <p:spPr>
          <a:xfrm>
            <a:off x="1473525" y="1711025"/>
            <a:ext cx="10321800" cy="1741800"/>
          </a:xfrm>
          <a:prstGeom prst="rect">
            <a:avLst/>
          </a:prstGeom>
          <a:noFill/>
          <a:ln>
            <a:noFill/>
          </a:ln>
        </p:spPr>
        <p:txBody>
          <a:bodyPr spcFirstLastPara="1" wrap="square" lIns="91425" tIns="91425" rIns="91425" bIns="91425" anchor="t" anchorCtr="0">
            <a:noAutofit/>
          </a:bodyPr>
          <a:lstStyle/>
          <a:p>
            <a:pPr marL="2286000" lvl="0" indent="457200" algn="l" rtl="0">
              <a:spcBef>
                <a:spcPts val="0"/>
              </a:spcBef>
              <a:spcAft>
                <a:spcPts val="0"/>
              </a:spcAft>
              <a:buNone/>
            </a:pPr>
            <a:r>
              <a:rPr lang="en-US" sz="2800" b="1" dirty="0">
                <a:solidFill>
                  <a:schemeClr val="lt1"/>
                </a:solidFill>
              </a:rPr>
              <a:t>										After</a:t>
            </a:r>
            <a:endParaRPr sz="2800" b="1" dirty="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g3643b8ccf6c_0_257"/>
          <p:cNvPicPr preferRelativeResize="0"/>
          <p:nvPr/>
        </p:nvPicPr>
        <p:blipFill>
          <a:blip r:embed="rId3">
            <a:alphaModFix/>
          </a:blip>
          <a:stretch>
            <a:fillRect/>
          </a:stretch>
        </p:blipFill>
        <p:spPr>
          <a:xfrm>
            <a:off x="686775" y="457200"/>
            <a:ext cx="4429125" cy="5943600"/>
          </a:xfrm>
          <a:prstGeom prst="rect">
            <a:avLst/>
          </a:prstGeom>
          <a:noFill/>
          <a:ln>
            <a:noFill/>
          </a:ln>
        </p:spPr>
      </p:pic>
      <p:pic>
        <p:nvPicPr>
          <p:cNvPr id="382" name="Google Shape;382;g3643b8ccf6c_0_257"/>
          <p:cNvPicPr preferRelativeResize="0"/>
          <p:nvPr/>
        </p:nvPicPr>
        <p:blipFill>
          <a:blip r:embed="rId4">
            <a:alphaModFix/>
          </a:blip>
          <a:stretch>
            <a:fillRect/>
          </a:stretch>
        </p:blipFill>
        <p:spPr>
          <a:xfrm>
            <a:off x="6684325" y="1551588"/>
            <a:ext cx="5006425" cy="3754825"/>
          </a:xfrm>
          <a:prstGeom prst="rect">
            <a:avLst/>
          </a:prstGeom>
          <a:noFill/>
          <a:ln>
            <a:noFill/>
          </a:ln>
        </p:spPr>
      </p:pic>
      <p:sp>
        <p:nvSpPr>
          <p:cNvPr id="383" name="Google Shape;383;g3643b8ccf6c_0_257"/>
          <p:cNvSpPr txBox="1"/>
          <p:nvPr/>
        </p:nvSpPr>
        <p:spPr>
          <a:xfrm>
            <a:off x="940125" y="644225"/>
            <a:ext cx="10321800" cy="1741800"/>
          </a:xfrm>
          <a:prstGeom prst="rect">
            <a:avLst/>
          </a:prstGeom>
          <a:noFill/>
          <a:ln>
            <a:noFill/>
          </a:ln>
        </p:spPr>
        <p:txBody>
          <a:bodyPr spcFirstLastPara="1" wrap="square" lIns="91425" tIns="91425" rIns="91425" bIns="91425" anchor="t" anchorCtr="0">
            <a:noAutofit/>
          </a:bodyPr>
          <a:lstStyle/>
          <a:p>
            <a:pPr marL="1371600" lvl="0" indent="457200" algn="l" rtl="0">
              <a:spcBef>
                <a:spcPts val="0"/>
              </a:spcBef>
              <a:spcAft>
                <a:spcPts val="0"/>
              </a:spcAft>
              <a:buNone/>
            </a:pPr>
            <a:endParaRPr sz="2800" b="1" dirty="0">
              <a:solidFill>
                <a:schemeClr val="lt1"/>
              </a:solidFill>
            </a:endParaRPr>
          </a:p>
          <a:p>
            <a:pPr marL="1371600" lvl="0" indent="0" algn="l" rtl="0">
              <a:spcBef>
                <a:spcPts val="0"/>
              </a:spcBef>
              <a:spcAft>
                <a:spcPts val="0"/>
              </a:spcAft>
              <a:buNone/>
            </a:pPr>
            <a:endParaRPr sz="2800" b="1" dirty="0">
              <a:solidFill>
                <a:schemeClr val="lt1"/>
              </a:solidFill>
            </a:endParaRPr>
          </a:p>
          <a:p>
            <a:pPr marL="1371600" lvl="0" indent="0" algn="l" rtl="0">
              <a:spcBef>
                <a:spcPts val="0"/>
              </a:spcBef>
              <a:spcAft>
                <a:spcPts val="0"/>
              </a:spcAft>
              <a:buNone/>
            </a:pPr>
            <a:r>
              <a:rPr lang="en-US" sz="2800" b="1" dirty="0">
                <a:solidFill>
                  <a:schemeClr val="lt1"/>
                </a:solidFill>
              </a:rPr>
              <a:t>Before 							</a:t>
            </a:r>
          </a:p>
          <a:p>
            <a:pPr marL="1371600" lvl="0" indent="0" algn="l" rtl="0">
              <a:spcBef>
                <a:spcPts val="0"/>
              </a:spcBef>
              <a:spcAft>
                <a:spcPts val="0"/>
              </a:spcAft>
              <a:buNone/>
            </a:pPr>
            <a:r>
              <a:rPr lang="en-US" sz="2800" b="1" dirty="0">
                <a:solidFill>
                  <a:schemeClr val="lt1"/>
                </a:solidFill>
              </a:rPr>
              <a:t>							</a:t>
            </a:r>
            <a:br>
              <a:rPr lang="en-US" sz="2800" b="1" dirty="0">
                <a:solidFill>
                  <a:schemeClr val="lt1"/>
                </a:solidFill>
              </a:rPr>
            </a:br>
            <a:r>
              <a:rPr lang="en-US" sz="2800" b="1" dirty="0">
                <a:solidFill>
                  <a:schemeClr val="lt1"/>
                </a:solidFill>
              </a:rPr>
              <a:t>							    After </a:t>
            </a:r>
            <a:endParaRPr sz="2800" b="1" dirty="0">
              <a:solidFill>
                <a:schemeClr val="lt1"/>
              </a:solidFill>
            </a:endParaRPr>
          </a:p>
        </p:txBody>
      </p:sp>
      <p:sp>
        <p:nvSpPr>
          <p:cNvPr id="384" name="Google Shape;384;g3643b8ccf6c_0_257"/>
          <p:cNvSpPr txBox="1"/>
          <p:nvPr/>
        </p:nvSpPr>
        <p:spPr>
          <a:xfrm>
            <a:off x="1321125" y="4378025"/>
            <a:ext cx="10321800" cy="1741800"/>
          </a:xfrm>
          <a:prstGeom prst="rect">
            <a:avLst/>
          </a:prstGeom>
          <a:noFill/>
          <a:ln>
            <a:noFill/>
          </a:ln>
        </p:spPr>
        <p:txBody>
          <a:bodyPr spcFirstLastPara="1" wrap="square" lIns="91425" tIns="91425" rIns="91425" bIns="91425" anchor="t" anchorCtr="0">
            <a:noAutofit/>
          </a:bodyPr>
          <a:lstStyle/>
          <a:p>
            <a:pPr marL="2286000" lvl="0" indent="457200" algn="l" rtl="0">
              <a:spcBef>
                <a:spcPts val="0"/>
              </a:spcBef>
              <a:spcAft>
                <a:spcPts val="0"/>
              </a:spcAft>
              <a:buNone/>
            </a:pPr>
            <a:r>
              <a:rPr lang="en-US" sz="2800" b="1">
                <a:solidFill>
                  <a:schemeClr val="lt1"/>
                </a:solidFill>
              </a:rPr>
              <a:t>										After</a:t>
            </a:r>
            <a:endParaRPr sz="2800" b="1">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g3643b8ccf6c_0_267"/>
          <p:cNvPicPr preferRelativeResize="0"/>
          <p:nvPr/>
        </p:nvPicPr>
        <p:blipFill>
          <a:blip r:embed="rId3">
            <a:alphaModFix/>
          </a:blip>
          <a:stretch>
            <a:fillRect/>
          </a:stretch>
        </p:blipFill>
        <p:spPr>
          <a:xfrm>
            <a:off x="837550" y="457200"/>
            <a:ext cx="4457700" cy="5943600"/>
          </a:xfrm>
          <a:prstGeom prst="rect">
            <a:avLst/>
          </a:prstGeom>
          <a:noFill/>
          <a:ln>
            <a:noFill/>
          </a:ln>
        </p:spPr>
      </p:pic>
      <p:pic>
        <p:nvPicPr>
          <p:cNvPr id="391" name="Google Shape;391;g3643b8ccf6c_0_267"/>
          <p:cNvPicPr preferRelativeResize="0"/>
          <p:nvPr/>
        </p:nvPicPr>
        <p:blipFill>
          <a:blip r:embed="rId4">
            <a:alphaModFix/>
          </a:blip>
          <a:stretch>
            <a:fillRect/>
          </a:stretch>
        </p:blipFill>
        <p:spPr>
          <a:xfrm>
            <a:off x="6804575" y="1634313"/>
            <a:ext cx="4785850" cy="3589375"/>
          </a:xfrm>
          <a:prstGeom prst="rect">
            <a:avLst/>
          </a:prstGeom>
          <a:noFill/>
          <a:ln>
            <a:noFill/>
          </a:ln>
        </p:spPr>
      </p:pic>
      <p:sp>
        <p:nvSpPr>
          <p:cNvPr id="392" name="Google Shape;392;g3643b8ccf6c_0_267"/>
          <p:cNvSpPr txBox="1"/>
          <p:nvPr/>
        </p:nvSpPr>
        <p:spPr>
          <a:xfrm>
            <a:off x="940125" y="644225"/>
            <a:ext cx="10321800" cy="1741800"/>
          </a:xfrm>
          <a:prstGeom prst="rect">
            <a:avLst/>
          </a:prstGeom>
          <a:noFill/>
          <a:ln>
            <a:noFill/>
          </a:ln>
        </p:spPr>
        <p:txBody>
          <a:bodyPr spcFirstLastPara="1" wrap="square" lIns="91425" tIns="91425" rIns="91425" bIns="91425" anchor="t" anchorCtr="0">
            <a:noAutofit/>
          </a:bodyPr>
          <a:lstStyle/>
          <a:p>
            <a:pPr marL="1371600" lvl="0" indent="0" algn="l" rtl="0">
              <a:spcBef>
                <a:spcPts val="0"/>
              </a:spcBef>
              <a:spcAft>
                <a:spcPts val="0"/>
              </a:spcAft>
              <a:buNone/>
            </a:pPr>
            <a:br>
              <a:rPr lang="en-US" sz="2800" b="1" dirty="0">
                <a:solidFill>
                  <a:schemeClr val="lt1"/>
                </a:solidFill>
              </a:rPr>
            </a:br>
            <a:r>
              <a:rPr lang="en-US" sz="2800" b="1" dirty="0">
                <a:solidFill>
                  <a:schemeClr val="lt1"/>
                </a:solidFill>
              </a:rPr>
              <a:t>Before 										</a:t>
            </a:r>
          </a:p>
          <a:p>
            <a:pPr marL="1371600" lvl="0" indent="0" algn="l" rtl="0">
              <a:spcBef>
                <a:spcPts val="0"/>
              </a:spcBef>
              <a:spcAft>
                <a:spcPts val="0"/>
              </a:spcAft>
              <a:buNone/>
            </a:pPr>
            <a:r>
              <a:rPr lang="en-US" sz="2800" b="1" dirty="0">
                <a:solidFill>
                  <a:schemeClr val="lt1"/>
                </a:solidFill>
              </a:rPr>
              <a:t>							      After</a:t>
            </a:r>
            <a:endParaRPr sz="2800" b="1" dirty="0">
              <a:solidFill>
                <a:schemeClr val="lt1"/>
              </a:solidFill>
            </a:endParaRPr>
          </a:p>
        </p:txBody>
      </p:sp>
      <p:sp>
        <p:nvSpPr>
          <p:cNvPr id="393" name="Google Shape;393;g3643b8ccf6c_0_267"/>
          <p:cNvSpPr txBox="1"/>
          <p:nvPr/>
        </p:nvSpPr>
        <p:spPr>
          <a:xfrm>
            <a:off x="1473525" y="1711025"/>
            <a:ext cx="10321800" cy="1741800"/>
          </a:xfrm>
          <a:prstGeom prst="rect">
            <a:avLst/>
          </a:prstGeom>
          <a:noFill/>
          <a:ln>
            <a:noFill/>
          </a:ln>
        </p:spPr>
        <p:txBody>
          <a:bodyPr spcFirstLastPara="1" wrap="square" lIns="91425" tIns="91425" rIns="91425" bIns="91425" anchor="t" anchorCtr="0">
            <a:noAutofit/>
          </a:bodyPr>
          <a:lstStyle/>
          <a:p>
            <a:pPr marL="2286000" lvl="0" indent="457200" algn="l" rtl="0">
              <a:spcBef>
                <a:spcPts val="0"/>
              </a:spcBef>
              <a:spcAft>
                <a:spcPts val="0"/>
              </a:spcAft>
              <a:buNone/>
            </a:pPr>
            <a:r>
              <a:rPr lang="en-US" sz="2800" b="1" dirty="0">
                <a:solidFill>
                  <a:schemeClr val="lt1"/>
                </a:solidFill>
              </a:rPr>
              <a:t>										After</a:t>
            </a:r>
            <a:endParaRPr sz="2800" b="1" dirty="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3"/>
          <p:cNvPicPr preferRelativeResize="0"/>
          <p:nvPr/>
        </p:nvPicPr>
        <p:blipFill rotWithShape="1">
          <a:blip r:embed="rId3">
            <a:alphaModFix/>
          </a:blip>
          <a:srcRect t="-7077"/>
          <a:stretch/>
        </p:blipFill>
        <p:spPr>
          <a:xfrm>
            <a:off x="7619400" y="2861934"/>
            <a:ext cx="4572597" cy="3275668"/>
          </a:xfrm>
          <a:prstGeom prst="rect">
            <a:avLst/>
          </a:prstGeom>
          <a:noFill/>
          <a:ln>
            <a:noFill/>
          </a:ln>
        </p:spPr>
      </p:pic>
      <p:sp>
        <p:nvSpPr>
          <p:cNvPr id="102" name="Google Shape;102;p3"/>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200"/>
              <a:buNone/>
            </a:pPr>
            <a:fld id="{00000000-1234-1234-1234-123412341234}" type="slidenum">
              <a:rPr lang="en-US"/>
              <a:t>2</a:t>
            </a:fld>
            <a:endParaRPr/>
          </a:p>
        </p:txBody>
      </p:sp>
      <p:sp>
        <p:nvSpPr>
          <p:cNvPr id="103" name="Google Shape;103;p3"/>
          <p:cNvSpPr txBox="1"/>
          <p:nvPr/>
        </p:nvSpPr>
        <p:spPr>
          <a:xfrm>
            <a:off x="0" y="0"/>
            <a:ext cx="12192000" cy="1408000"/>
          </a:xfrm>
          <a:prstGeom prst="rect">
            <a:avLst/>
          </a:prstGeom>
          <a:solidFill>
            <a:srgbClr val="FFFFFF">
              <a:alpha val="52549"/>
            </a:srgbClr>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chemeClr val="dk1"/>
                </a:solidFill>
                <a:latin typeface="Arial"/>
                <a:ea typeface="Arial"/>
                <a:cs typeface="Arial"/>
                <a:sym typeface="Arial"/>
              </a:rPr>
              <a:t>About the Philadelphia Energy Authority</a:t>
            </a:r>
            <a:endParaRPr sz="4400" b="1" i="0" u="none" strike="noStrike" cap="none">
              <a:solidFill>
                <a:srgbClr val="000000"/>
              </a:solidFill>
              <a:latin typeface="Arial"/>
              <a:ea typeface="Arial"/>
              <a:cs typeface="Arial"/>
              <a:sym typeface="Arial"/>
            </a:endParaRPr>
          </a:p>
        </p:txBody>
      </p:sp>
      <p:sp>
        <p:nvSpPr>
          <p:cNvPr id="104" name="Google Shape;104;p3"/>
          <p:cNvSpPr txBox="1">
            <a:spLocks noGrp="1"/>
          </p:cNvSpPr>
          <p:nvPr>
            <p:ph type="body" idx="1"/>
          </p:nvPr>
        </p:nvSpPr>
        <p:spPr>
          <a:xfrm>
            <a:off x="-282533" y="1939200"/>
            <a:ext cx="8279600" cy="4198400"/>
          </a:xfrm>
          <a:prstGeom prst="rect">
            <a:avLst/>
          </a:prstGeom>
          <a:solidFill>
            <a:srgbClr val="DDDBB9"/>
          </a:solidFill>
          <a:ln>
            <a:noFill/>
          </a:ln>
        </p:spPr>
        <p:txBody>
          <a:bodyPr spcFirstLastPara="1" wrap="square" lIns="91425" tIns="91425" rIns="91425" bIns="91425" anchor="ctr" anchorCtr="0">
            <a:noAutofit/>
          </a:bodyPr>
          <a:lstStyle/>
          <a:p>
            <a:pPr marL="1219170" lvl="1" indent="-440253" algn="l" rtl="0">
              <a:lnSpc>
                <a:spcPct val="90000"/>
              </a:lnSpc>
              <a:spcBef>
                <a:spcPts val="1733"/>
              </a:spcBef>
              <a:spcAft>
                <a:spcPts val="0"/>
              </a:spcAft>
              <a:buSzPts val="1600"/>
              <a:buAutoNum type="arabicPeriod"/>
            </a:pPr>
            <a:r>
              <a:rPr lang="en-US" sz="2000"/>
              <a:t>We support municipal, institutional and school district clean energy and capital programs</a:t>
            </a:r>
            <a:endParaRPr sz="2000"/>
          </a:p>
          <a:p>
            <a:pPr marL="1219170" lvl="1" indent="-431788" algn="l" rtl="0">
              <a:lnSpc>
                <a:spcPct val="90000"/>
              </a:lnSpc>
              <a:spcBef>
                <a:spcPts val="1733"/>
              </a:spcBef>
              <a:spcAft>
                <a:spcPts val="0"/>
              </a:spcAft>
              <a:buSzPts val="1500"/>
              <a:buAutoNum type="arabicPeriod"/>
            </a:pPr>
            <a:r>
              <a:rPr lang="en-US" sz="2000"/>
              <a:t>We develop and lead consumer programs to ensure all Philadelphians can benefit from the clean energy transition</a:t>
            </a:r>
            <a:endParaRPr sz="2000"/>
          </a:p>
          <a:p>
            <a:pPr marL="1219170" lvl="1" indent="-431788" algn="l" rtl="0">
              <a:lnSpc>
                <a:spcPct val="90000"/>
              </a:lnSpc>
              <a:spcBef>
                <a:spcPts val="1733"/>
              </a:spcBef>
              <a:spcAft>
                <a:spcPts val="0"/>
              </a:spcAft>
              <a:buSzPts val="1500"/>
              <a:buAutoNum type="arabicPeriod"/>
            </a:pPr>
            <a:r>
              <a:rPr lang="en-US" sz="2000"/>
              <a:t>We provide tools and programs to the commercial and industrial sectors to reduce energy costs and impact</a:t>
            </a:r>
            <a:endParaRPr sz="2000"/>
          </a:p>
          <a:p>
            <a:pPr marL="1219170" lvl="1" indent="-440253" algn="l" rtl="0">
              <a:lnSpc>
                <a:spcPct val="90000"/>
              </a:lnSpc>
              <a:spcBef>
                <a:spcPts val="1733"/>
              </a:spcBef>
              <a:spcAft>
                <a:spcPts val="0"/>
              </a:spcAft>
              <a:buSzPts val="1600"/>
              <a:buAutoNum type="arabicPeriod"/>
            </a:pPr>
            <a:r>
              <a:rPr lang="en-US" sz="2000"/>
              <a:t>We build the market by ensuring a well-trained, highly skilled, diverse workforce, ensuring access to capital through our affiliate, Philadelphia Green Capital Corp., and create a robust project pipeline that attracts new companies to Philadelphia and supports the growth of existing companies</a:t>
            </a:r>
            <a:endParaRPr sz="2267"/>
          </a:p>
        </p:txBody>
      </p:sp>
      <p:sp>
        <p:nvSpPr>
          <p:cNvPr id="105" name="Google Shape;105;p3"/>
          <p:cNvSpPr txBox="1"/>
          <p:nvPr/>
        </p:nvSpPr>
        <p:spPr>
          <a:xfrm>
            <a:off x="321000" y="1057533"/>
            <a:ext cx="11550000" cy="910978"/>
          </a:xfrm>
          <a:prstGeom prst="rect">
            <a:avLst/>
          </a:prstGeom>
          <a:noFill/>
          <a:ln>
            <a:noFill/>
          </a:ln>
        </p:spPr>
        <p:txBody>
          <a:bodyPr spcFirstLastPara="1" wrap="square" lIns="121900" tIns="121900" rIns="121900" bIns="121900" anchor="t" anchorCtr="0">
            <a:spAutoFit/>
          </a:bodyPr>
          <a:lstStyle/>
          <a:p>
            <a:pPr marL="152396" marR="0" lvl="0" indent="0" algn="ctr" rtl="0">
              <a:lnSpc>
                <a:spcPct val="90000"/>
              </a:lnSpc>
              <a:spcBef>
                <a:spcPts val="0"/>
              </a:spcBef>
              <a:spcAft>
                <a:spcPts val="0"/>
              </a:spcAft>
              <a:buClr>
                <a:srgbClr val="000000"/>
              </a:buClr>
              <a:buSzPts val="2400"/>
              <a:buFont typeface="Arial"/>
              <a:buNone/>
            </a:pPr>
            <a:r>
              <a:rPr lang="en-US" sz="2400" b="1" i="1" u="none" strike="noStrike" cap="none">
                <a:solidFill>
                  <a:schemeClr val="dk1"/>
                </a:solidFill>
                <a:latin typeface="Arial"/>
                <a:ea typeface="Arial"/>
                <a:cs typeface="Arial"/>
                <a:sym typeface="Arial"/>
              </a:rPr>
              <a:t>Building a robust, equitable clean energy economy in Philadelphia </a:t>
            </a:r>
            <a:endParaRPr sz="2400" b="1" i="1" u="none" strike="noStrike" cap="none">
              <a:solidFill>
                <a:schemeClr val="dk1"/>
              </a:solidFill>
              <a:latin typeface="Arial"/>
              <a:ea typeface="Arial"/>
              <a:cs typeface="Arial"/>
              <a:sym typeface="Arial"/>
            </a:endParaRPr>
          </a:p>
          <a:p>
            <a:pPr marL="152396" marR="0" lvl="0" indent="0" algn="ctr" rtl="0">
              <a:lnSpc>
                <a:spcPct val="90000"/>
              </a:lnSpc>
              <a:spcBef>
                <a:spcPts val="0"/>
              </a:spcBef>
              <a:spcAft>
                <a:spcPts val="0"/>
              </a:spcAft>
              <a:buClr>
                <a:srgbClr val="000000"/>
              </a:buClr>
              <a:buSzPts val="2400"/>
              <a:buFont typeface="Arial"/>
              <a:buNone/>
            </a:pPr>
            <a:r>
              <a:rPr lang="en-US" sz="2400" b="1" i="1" u="none" strike="noStrike" cap="none">
                <a:solidFill>
                  <a:schemeClr val="dk1"/>
                </a:solidFill>
                <a:latin typeface="Arial"/>
                <a:ea typeface="Arial"/>
                <a:cs typeface="Arial"/>
                <a:sym typeface="Arial"/>
              </a:rPr>
              <a:t>that helps address our biggest challenges</a:t>
            </a:r>
            <a:endParaRPr sz="2400" b="1" i="1" u="none" strike="noStrike" cap="none">
              <a:solidFill>
                <a:schemeClr val="dk1"/>
              </a:solidFill>
              <a:latin typeface="Arial"/>
              <a:ea typeface="Arial"/>
              <a:cs typeface="Arial"/>
              <a:sym typeface="Arial"/>
            </a:endParaRPr>
          </a:p>
        </p:txBody>
      </p:sp>
      <p:pic>
        <p:nvPicPr>
          <p:cNvPr id="106" name="Google Shape;106;p3"/>
          <p:cNvPicPr preferRelativeResize="0"/>
          <p:nvPr/>
        </p:nvPicPr>
        <p:blipFill rotWithShape="1">
          <a:blip r:embed="rId4">
            <a:alphaModFix/>
          </a:blip>
          <a:srcRect/>
          <a:stretch/>
        </p:blipFill>
        <p:spPr>
          <a:xfrm>
            <a:off x="7996665" y="1532800"/>
            <a:ext cx="4307083" cy="1794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g3643b8ccf6c_0_277"/>
          <p:cNvPicPr preferRelativeResize="0"/>
          <p:nvPr/>
        </p:nvPicPr>
        <p:blipFill>
          <a:blip r:embed="rId3">
            <a:alphaModFix/>
          </a:blip>
          <a:stretch>
            <a:fillRect/>
          </a:stretch>
        </p:blipFill>
        <p:spPr>
          <a:xfrm>
            <a:off x="1056825" y="725400"/>
            <a:ext cx="4114800" cy="5486400"/>
          </a:xfrm>
          <a:prstGeom prst="rect">
            <a:avLst/>
          </a:prstGeom>
          <a:noFill/>
          <a:ln>
            <a:noFill/>
          </a:ln>
        </p:spPr>
      </p:pic>
      <p:pic>
        <p:nvPicPr>
          <p:cNvPr id="400" name="Google Shape;400;g3643b8ccf6c_0_277"/>
          <p:cNvPicPr preferRelativeResize="0"/>
          <p:nvPr/>
        </p:nvPicPr>
        <p:blipFill>
          <a:blip r:embed="rId4">
            <a:alphaModFix/>
          </a:blip>
          <a:stretch>
            <a:fillRect/>
          </a:stretch>
        </p:blipFill>
        <p:spPr>
          <a:xfrm>
            <a:off x="6499250" y="1470250"/>
            <a:ext cx="5223325" cy="3917500"/>
          </a:xfrm>
          <a:prstGeom prst="rect">
            <a:avLst/>
          </a:prstGeom>
          <a:noFill/>
          <a:ln>
            <a:noFill/>
          </a:ln>
        </p:spPr>
      </p:pic>
      <p:sp>
        <p:nvSpPr>
          <p:cNvPr id="401" name="Google Shape;401;g3643b8ccf6c_0_277"/>
          <p:cNvSpPr txBox="1"/>
          <p:nvPr/>
        </p:nvSpPr>
        <p:spPr>
          <a:xfrm>
            <a:off x="940125" y="644225"/>
            <a:ext cx="10321800" cy="1741800"/>
          </a:xfrm>
          <a:prstGeom prst="rect">
            <a:avLst/>
          </a:prstGeom>
          <a:noFill/>
          <a:ln>
            <a:noFill/>
          </a:ln>
        </p:spPr>
        <p:txBody>
          <a:bodyPr spcFirstLastPara="1" wrap="square" lIns="91425" tIns="91425" rIns="91425" bIns="91425" anchor="t" anchorCtr="0">
            <a:noAutofit/>
          </a:bodyPr>
          <a:lstStyle/>
          <a:p>
            <a:pPr marL="1371600" lvl="0" indent="0" algn="l" rtl="0">
              <a:spcBef>
                <a:spcPts val="0"/>
              </a:spcBef>
              <a:spcAft>
                <a:spcPts val="0"/>
              </a:spcAft>
              <a:buNone/>
            </a:pPr>
            <a:br>
              <a:rPr lang="en-US" sz="2800" b="1" dirty="0">
                <a:solidFill>
                  <a:schemeClr val="lt1"/>
                </a:solidFill>
              </a:rPr>
            </a:br>
            <a:r>
              <a:rPr lang="en-US" sz="2800" b="1" dirty="0">
                <a:solidFill>
                  <a:schemeClr val="lt1"/>
                </a:solidFill>
              </a:rPr>
              <a:t>Before 										</a:t>
            </a:r>
          </a:p>
          <a:p>
            <a:pPr marL="1371600" lvl="0" indent="0" algn="l" rtl="0">
              <a:spcBef>
                <a:spcPts val="0"/>
              </a:spcBef>
              <a:spcAft>
                <a:spcPts val="0"/>
              </a:spcAft>
              <a:buNone/>
            </a:pPr>
            <a:r>
              <a:rPr lang="en-US" sz="2800" b="1" dirty="0">
                <a:solidFill>
                  <a:schemeClr val="lt1"/>
                </a:solidFill>
              </a:rPr>
              <a:t>							After</a:t>
            </a:r>
            <a:endParaRPr sz="2800" b="1" dirty="0">
              <a:solidFill>
                <a:schemeClr val="lt1"/>
              </a:solidFill>
            </a:endParaRPr>
          </a:p>
        </p:txBody>
      </p:sp>
      <p:sp>
        <p:nvSpPr>
          <p:cNvPr id="402" name="Google Shape;402;g3643b8ccf6c_0_277"/>
          <p:cNvSpPr txBox="1"/>
          <p:nvPr/>
        </p:nvSpPr>
        <p:spPr>
          <a:xfrm>
            <a:off x="1473525" y="1711025"/>
            <a:ext cx="10321800" cy="1741800"/>
          </a:xfrm>
          <a:prstGeom prst="rect">
            <a:avLst/>
          </a:prstGeom>
          <a:noFill/>
          <a:ln>
            <a:noFill/>
          </a:ln>
        </p:spPr>
        <p:txBody>
          <a:bodyPr spcFirstLastPara="1" wrap="square" lIns="91425" tIns="91425" rIns="91425" bIns="91425" anchor="t" anchorCtr="0">
            <a:noAutofit/>
          </a:bodyPr>
          <a:lstStyle/>
          <a:p>
            <a:pPr marL="2286000" lvl="0" indent="457200" algn="l" rtl="0">
              <a:spcBef>
                <a:spcPts val="0"/>
              </a:spcBef>
              <a:spcAft>
                <a:spcPts val="0"/>
              </a:spcAft>
              <a:buNone/>
            </a:pPr>
            <a:r>
              <a:rPr lang="en-US" sz="2800" b="1">
                <a:solidFill>
                  <a:schemeClr val="lt1"/>
                </a:solidFill>
              </a:rPr>
              <a:t>										After</a:t>
            </a:r>
            <a:endParaRPr sz="2800" b="1">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
        <p:nvSpPr>
          <p:cNvPr id="409" name="Google Shape;409;p27"/>
          <p:cNvSpPr txBox="1"/>
          <p:nvPr/>
        </p:nvSpPr>
        <p:spPr>
          <a:xfrm>
            <a:off x="3048953" y="3275112"/>
            <a:ext cx="609790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pic>
        <p:nvPicPr>
          <p:cNvPr id="410" name="Google Shape;410;p27"/>
          <p:cNvPicPr preferRelativeResize="0"/>
          <p:nvPr/>
        </p:nvPicPr>
        <p:blipFill rotWithShape="1">
          <a:blip r:embed="rId3">
            <a:alphaModFix/>
          </a:blip>
          <a:srcRect/>
          <a:stretch/>
        </p:blipFill>
        <p:spPr>
          <a:xfrm>
            <a:off x="561582" y="0"/>
            <a:ext cx="11068837"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5"/>
        <p:cNvGrpSpPr/>
        <p:nvPr/>
      </p:nvGrpSpPr>
      <p:grpSpPr>
        <a:xfrm>
          <a:off x="0" y="0"/>
          <a:ext cx="0" cy="0"/>
          <a:chOff x="0" y="0"/>
          <a:chExt cx="0" cy="0"/>
        </a:xfrm>
      </p:grpSpPr>
      <p:sp>
        <p:nvSpPr>
          <p:cNvPr id="416" name="Google Shape;416;p3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7" name="Google Shape;417;p30"/>
          <p:cNvSpPr txBox="1">
            <a:spLocks noGrp="1"/>
          </p:cNvSpPr>
          <p:nvPr>
            <p:ph type="title"/>
          </p:nvPr>
        </p:nvSpPr>
        <p:spPr>
          <a:xfrm>
            <a:off x="841248" y="256032"/>
            <a:ext cx="10506456" cy="101498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Play"/>
              <a:buNone/>
            </a:pPr>
            <a:r>
              <a:rPr lang="en-US"/>
              <a:t>Coordination Learnings</a:t>
            </a:r>
            <a:endParaRPr/>
          </a:p>
        </p:txBody>
      </p:sp>
      <p:sp>
        <p:nvSpPr>
          <p:cNvPr id="418" name="Google Shape;418;p30"/>
          <p:cNvSpPr/>
          <p:nvPr/>
        </p:nvSpPr>
        <p:spPr>
          <a:xfrm>
            <a:off x="865953" y="1634502"/>
            <a:ext cx="10451592"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9" name="Google Shape;419;p30"/>
          <p:cNvSpPr/>
          <p:nvPr/>
        </p:nvSpPr>
        <p:spPr>
          <a:xfrm rot="10800000" flipH="1">
            <a:off x="841248" y="1538176"/>
            <a:ext cx="1873457" cy="10981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20" name="Google Shape;420;p30"/>
          <p:cNvGrpSpPr/>
          <p:nvPr/>
        </p:nvGrpSpPr>
        <p:grpSpPr>
          <a:xfrm>
            <a:off x="838200" y="1928074"/>
            <a:ext cx="10515600" cy="4353906"/>
            <a:chOff x="0" y="1808"/>
            <a:chExt cx="10515600" cy="4353906"/>
          </a:xfrm>
        </p:grpSpPr>
        <p:sp>
          <p:nvSpPr>
            <p:cNvPr id="421" name="Google Shape;421;p30"/>
            <p:cNvSpPr/>
            <p:nvPr/>
          </p:nvSpPr>
          <p:spPr>
            <a:xfrm>
              <a:off x="0" y="1808"/>
              <a:ext cx="10515600" cy="916611"/>
            </a:xfrm>
            <a:prstGeom prst="roundRect">
              <a:avLst>
                <a:gd name="adj" fmla="val 10000"/>
              </a:avLst>
            </a:prstGeom>
            <a:solidFill>
              <a:srgbClr val="E971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30"/>
            <p:cNvSpPr/>
            <p:nvPr/>
          </p:nvSpPr>
          <p:spPr>
            <a:xfrm>
              <a:off x="277275" y="208046"/>
              <a:ext cx="504136" cy="504136"/>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30"/>
            <p:cNvSpPr/>
            <p:nvPr/>
          </p:nvSpPr>
          <p:spPr>
            <a:xfrm>
              <a:off x="1058686" y="1808"/>
              <a:ext cx="9456913" cy="91661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30"/>
            <p:cNvSpPr txBox="1"/>
            <p:nvPr/>
          </p:nvSpPr>
          <p:spPr>
            <a:xfrm>
              <a:off x="1058686" y="1808"/>
              <a:ext cx="9456913" cy="916611"/>
            </a:xfrm>
            <a:prstGeom prst="rect">
              <a:avLst/>
            </a:prstGeom>
            <a:noFill/>
            <a:ln>
              <a:noFill/>
            </a:ln>
          </p:spPr>
          <p:txBody>
            <a:bodyPr spcFirstLastPara="1" wrap="square" lIns="97000" tIns="97000" rIns="97000" bIns="970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lt1"/>
                  </a:solidFill>
                  <a:latin typeface="Arial"/>
                  <a:ea typeface="Arial"/>
                  <a:cs typeface="Arial"/>
                  <a:sym typeface="Arial"/>
                </a:rPr>
                <a:t>Deep energy retrofits require high levels of communication and sequencing among partners</a:t>
              </a:r>
              <a:endParaRPr sz="1400" b="0" i="0" u="none" strike="noStrike" cap="none">
                <a:solidFill>
                  <a:schemeClr val="lt1"/>
                </a:solidFill>
                <a:latin typeface="Arial"/>
                <a:ea typeface="Arial"/>
                <a:cs typeface="Arial"/>
                <a:sym typeface="Arial"/>
              </a:endParaRPr>
            </a:p>
          </p:txBody>
        </p:sp>
        <p:sp>
          <p:nvSpPr>
            <p:cNvPr id="425" name="Google Shape;425;p30"/>
            <p:cNvSpPr/>
            <p:nvPr/>
          </p:nvSpPr>
          <p:spPr>
            <a:xfrm>
              <a:off x="0" y="1147573"/>
              <a:ext cx="10515600" cy="916611"/>
            </a:xfrm>
            <a:prstGeom prst="roundRect">
              <a:avLst>
                <a:gd name="adj" fmla="val 10000"/>
              </a:avLst>
            </a:prstGeom>
            <a:solidFill>
              <a:srgbClr val="3A7D2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30"/>
            <p:cNvSpPr/>
            <p:nvPr/>
          </p:nvSpPr>
          <p:spPr>
            <a:xfrm>
              <a:off x="277275" y="1353811"/>
              <a:ext cx="504136" cy="50413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30"/>
            <p:cNvSpPr/>
            <p:nvPr/>
          </p:nvSpPr>
          <p:spPr>
            <a:xfrm>
              <a:off x="1058686" y="1147573"/>
              <a:ext cx="9456913" cy="91661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30"/>
            <p:cNvSpPr txBox="1"/>
            <p:nvPr/>
          </p:nvSpPr>
          <p:spPr>
            <a:xfrm>
              <a:off x="1058686" y="1147573"/>
              <a:ext cx="9456913" cy="916611"/>
            </a:xfrm>
            <a:prstGeom prst="rect">
              <a:avLst/>
            </a:prstGeom>
            <a:noFill/>
            <a:ln>
              <a:noFill/>
            </a:ln>
          </p:spPr>
          <p:txBody>
            <a:bodyPr spcFirstLastPara="1" wrap="square" lIns="97000" tIns="97000" rIns="97000" bIns="970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lt1"/>
                  </a:solidFill>
                  <a:latin typeface="Arial"/>
                  <a:ea typeface="Arial"/>
                  <a:cs typeface="Arial"/>
                  <a:sym typeface="Arial"/>
                </a:rPr>
                <a:t>Central oversight across all partners to avoid critical elements falling through the cracks and/or overlapping work. Example: electric panel replacement (repair and electrifications scopes) </a:t>
              </a:r>
              <a:endParaRPr sz="1400" b="0" i="0" u="none" strike="noStrike" cap="none">
                <a:solidFill>
                  <a:schemeClr val="lt1"/>
                </a:solidFill>
                <a:latin typeface="Arial"/>
                <a:ea typeface="Arial"/>
                <a:cs typeface="Arial"/>
                <a:sym typeface="Arial"/>
              </a:endParaRPr>
            </a:p>
          </p:txBody>
        </p:sp>
        <p:sp>
          <p:nvSpPr>
            <p:cNvPr id="429" name="Google Shape;429;p30"/>
            <p:cNvSpPr/>
            <p:nvPr/>
          </p:nvSpPr>
          <p:spPr>
            <a:xfrm>
              <a:off x="0" y="2293338"/>
              <a:ext cx="10515600" cy="916611"/>
            </a:xfrm>
            <a:prstGeom prst="roundRect">
              <a:avLst>
                <a:gd name="adj" fmla="val 10000"/>
              </a:avLst>
            </a:prstGeom>
            <a:solidFill>
              <a:srgbClr val="0C9E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30"/>
            <p:cNvSpPr/>
            <p:nvPr/>
          </p:nvSpPr>
          <p:spPr>
            <a:xfrm>
              <a:off x="277275" y="2499576"/>
              <a:ext cx="504136" cy="504136"/>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30"/>
            <p:cNvSpPr/>
            <p:nvPr/>
          </p:nvSpPr>
          <p:spPr>
            <a:xfrm>
              <a:off x="1058686" y="2293338"/>
              <a:ext cx="9456913" cy="91661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30"/>
            <p:cNvSpPr txBox="1"/>
            <p:nvPr/>
          </p:nvSpPr>
          <p:spPr>
            <a:xfrm>
              <a:off x="1058686" y="2293338"/>
              <a:ext cx="9456913" cy="916611"/>
            </a:xfrm>
            <a:prstGeom prst="rect">
              <a:avLst/>
            </a:prstGeom>
            <a:noFill/>
            <a:ln>
              <a:noFill/>
            </a:ln>
          </p:spPr>
          <p:txBody>
            <a:bodyPr spcFirstLastPara="1" wrap="square" lIns="97000" tIns="97000" rIns="97000" bIns="970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dirty="0">
                  <a:solidFill>
                    <a:schemeClr val="lt1"/>
                  </a:solidFill>
                </a:rPr>
                <a:t>Support sign-up for homeowner assistance </a:t>
              </a:r>
              <a:r>
                <a:rPr lang="en-US" sz="1800" b="0" i="0" u="none" strike="noStrike" cap="none" dirty="0">
                  <a:solidFill>
                    <a:schemeClr val="lt1"/>
                  </a:solidFill>
                  <a:latin typeface="Arial"/>
                  <a:ea typeface="Arial"/>
                  <a:cs typeface="Arial"/>
                  <a:sym typeface="Arial"/>
                </a:rPr>
                <a:t>with electric utility to make sure their costs don’t rise.</a:t>
              </a:r>
              <a:endParaRPr sz="1400" b="0" i="0" u="none" strike="noStrike" cap="none" dirty="0">
                <a:solidFill>
                  <a:schemeClr val="lt1"/>
                </a:solidFill>
                <a:latin typeface="Arial"/>
                <a:ea typeface="Arial"/>
                <a:cs typeface="Arial"/>
                <a:sym typeface="Arial"/>
              </a:endParaRPr>
            </a:p>
          </p:txBody>
        </p:sp>
        <p:sp>
          <p:nvSpPr>
            <p:cNvPr id="433" name="Google Shape;433;p30"/>
            <p:cNvSpPr/>
            <p:nvPr/>
          </p:nvSpPr>
          <p:spPr>
            <a:xfrm>
              <a:off x="0" y="3439103"/>
              <a:ext cx="10515600" cy="916611"/>
            </a:xfrm>
            <a:prstGeom prst="roundRect">
              <a:avLst>
                <a:gd name="adj" fmla="val 10000"/>
              </a:avLst>
            </a:prstGeom>
            <a:solidFill>
              <a:srgbClr val="A028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30"/>
            <p:cNvSpPr/>
            <p:nvPr/>
          </p:nvSpPr>
          <p:spPr>
            <a:xfrm>
              <a:off x="277275" y="3645341"/>
              <a:ext cx="504136" cy="504136"/>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30"/>
            <p:cNvSpPr/>
            <p:nvPr/>
          </p:nvSpPr>
          <p:spPr>
            <a:xfrm>
              <a:off x="1058686" y="3439103"/>
              <a:ext cx="9456913" cy="91661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30"/>
            <p:cNvSpPr txBox="1"/>
            <p:nvPr/>
          </p:nvSpPr>
          <p:spPr>
            <a:xfrm>
              <a:off x="1058686" y="3439103"/>
              <a:ext cx="9456913" cy="916611"/>
            </a:xfrm>
            <a:prstGeom prst="rect">
              <a:avLst/>
            </a:prstGeom>
            <a:noFill/>
            <a:ln>
              <a:noFill/>
            </a:ln>
          </p:spPr>
          <p:txBody>
            <a:bodyPr spcFirstLastPara="1" wrap="square" lIns="97000" tIns="97000" rIns="97000" bIns="970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lt1"/>
                  </a:solidFill>
                  <a:latin typeface="Arial"/>
                  <a:ea typeface="Arial"/>
                  <a:cs typeface="Arial"/>
                  <a:sym typeface="Arial"/>
                </a:rPr>
                <a:t>Homeowner resource and education for new technology (solar, induction stoves, etc.) - acceptance that there may not be buy-in</a:t>
              </a:r>
              <a:endParaRPr sz="1400" b="0" i="0" u="none" strike="noStrike" cap="none">
                <a:solidFill>
                  <a:schemeClr val="lt1"/>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95"/>
          <p:cNvSpPr txBox="1">
            <a:spLocks noGrp="1"/>
          </p:cNvSpPr>
          <p:nvPr>
            <p:ph type="sldNum" idx="12"/>
          </p:nvPr>
        </p:nvSpPr>
        <p:spPr>
          <a:xfrm>
            <a:off x="8610600" y="6356350"/>
            <a:ext cx="27431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300"/>
              <a:buNone/>
            </a:pPr>
            <a:fld id="{00000000-1234-1234-1234-123412341234}" type="slidenum">
              <a:rPr lang="en-US"/>
              <a:t>23</a:t>
            </a:fld>
            <a:endParaRPr/>
          </a:p>
        </p:txBody>
      </p:sp>
      <p:sp>
        <p:nvSpPr>
          <p:cNvPr id="442" name="Google Shape;442;p95"/>
          <p:cNvSpPr txBox="1">
            <a:spLocks noGrp="1"/>
          </p:cNvSpPr>
          <p:nvPr>
            <p:ph type="body" idx="4294967295"/>
          </p:nvPr>
        </p:nvSpPr>
        <p:spPr>
          <a:xfrm>
            <a:off x="302325" y="1879376"/>
            <a:ext cx="3651300" cy="4252200"/>
          </a:xfrm>
          <a:prstGeom prst="rect">
            <a:avLst/>
          </a:prstGeom>
          <a:noFill/>
          <a:ln>
            <a:noFill/>
          </a:ln>
        </p:spPr>
        <p:txBody>
          <a:bodyPr spcFirstLastPara="1" wrap="square" lIns="91425" tIns="91425" rIns="91425" bIns="91425" anchor="t" anchorCtr="0">
            <a:normAutofit/>
          </a:bodyPr>
          <a:lstStyle/>
          <a:p>
            <a:pPr marL="228600" lvl="0" indent="-50800" algn="l" rtl="0">
              <a:lnSpc>
                <a:spcPct val="90000"/>
              </a:lnSpc>
              <a:spcBef>
                <a:spcPts val="0"/>
              </a:spcBef>
              <a:spcAft>
                <a:spcPts val="0"/>
              </a:spcAft>
              <a:buClr>
                <a:srgbClr val="000000"/>
              </a:buClr>
              <a:buSzPts val="1800"/>
              <a:buFont typeface="Arial"/>
              <a:buNone/>
            </a:pPr>
            <a:r>
              <a:rPr lang="en-US" sz="1800" b="1">
                <a:solidFill>
                  <a:schemeClr val="accent1"/>
                </a:solidFill>
              </a:rPr>
              <a:t>Contact:</a:t>
            </a:r>
            <a:endParaRPr sz="1800" b="1">
              <a:solidFill>
                <a:schemeClr val="accent1"/>
              </a:solidFill>
            </a:endParaRPr>
          </a:p>
          <a:p>
            <a:pPr marL="228600" lvl="0" indent="-50800" algn="l" rtl="0">
              <a:lnSpc>
                <a:spcPct val="90000"/>
              </a:lnSpc>
              <a:spcBef>
                <a:spcPts val="0"/>
              </a:spcBef>
              <a:spcAft>
                <a:spcPts val="0"/>
              </a:spcAft>
              <a:buClr>
                <a:srgbClr val="000000"/>
              </a:buClr>
              <a:buSzPts val="1800"/>
              <a:buFont typeface="Arial"/>
              <a:buNone/>
            </a:pPr>
            <a:endParaRPr sz="1800" b="1">
              <a:solidFill>
                <a:schemeClr val="accent1"/>
              </a:solidFill>
            </a:endParaRPr>
          </a:p>
          <a:p>
            <a:pPr marL="228600" lvl="0" indent="-50800" algn="l" rtl="0">
              <a:lnSpc>
                <a:spcPct val="90000"/>
              </a:lnSpc>
              <a:spcBef>
                <a:spcPts val="0"/>
              </a:spcBef>
              <a:spcAft>
                <a:spcPts val="0"/>
              </a:spcAft>
              <a:buClr>
                <a:srgbClr val="000000"/>
              </a:buClr>
              <a:buSzPts val="1800"/>
              <a:buFont typeface="Arial"/>
              <a:buNone/>
            </a:pPr>
            <a:r>
              <a:rPr lang="en-US" sz="1800" b="1">
                <a:solidFill>
                  <a:schemeClr val="accent1"/>
                </a:solidFill>
              </a:rPr>
              <a:t>Katie Bartolotta</a:t>
            </a:r>
            <a:endParaRPr>
              <a:solidFill>
                <a:schemeClr val="accent1"/>
              </a:solidFill>
            </a:endParaRPr>
          </a:p>
          <a:p>
            <a:pPr marL="228600" lvl="0" indent="-50800" algn="l" rtl="0">
              <a:lnSpc>
                <a:spcPct val="90000"/>
              </a:lnSpc>
              <a:spcBef>
                <a:spcPts val="1000"/>
              </a:spcBef>
              <a:spcAft>
                <a:spcPts val="0"/>
              </a:spcAft>
              <a:buClr>
                <a:srgbClr val="000000"/>
              </a:buClr>
              <a:buSzPts val="1800"/>
              <a:buFont typeface="Arial"/>
              <a:buNone/>
            </a:pPr>
            <a:r>
              <a:rPr lang="en-US" sz="1800" i="1">
                <a:solidFill>
                  <a:schemeClr val="accent1"/>
                </a:solidFill>
              </a:rPr>
              <a:t>Vice President</a:t>
            </a:r>
            <a:endParaRPr sz="1800">
              <a:solidFill>
                <a:schemeClr val="accent1"/>
              </a:solidFill>
            </a:endParaRPr>
          </a:p>
          <a:p>
            <a:pPr marL="228600" lvl="0" indent="-50800" algn="l" rtl="0">
              <a:lnSpc>
                <a:spcPct val="90000"/>
              </a:lnSpc>
              <a:spcBef>
                <a:spcPts val="1000"/>
              </a:spcBef>
              <a:spcAft>
                <a:spcPts val="0"/>
              </a:spcAft>
              <a:buClr>
                <a:srgbClr val="000000"/>
              </a:buClr>
              <a:buSzPts val="1800"/>
              <a:buFont typeface="Arial"/>
              <a:buNone/>
            </a:pPr>
            <a:r>
              <a:rPr lang="en-US" sz="1800" u="sng">
                <a:solidFill>
                  <a:schemeClr val="accent1"/>
                </a:solidFill>
                <a:hlinkClick r:id="rId3">
                  <a:extLst>
                    <a:ext uri="{A12FA001-AC4F-418D-AE19-62706E023703}">
                      <ahyp:hlinkClr xmlns:ahyp="http://schemas.microsoft.com/office/drawing/2018/hyperlinkcolor" val="tx"/>
                    </a:ext>
                  </a:extLst>
                </a:hlinkClick>
              </a:rPr>
              <a:t>kbartolotta@philaenergy.org</a:t>
            </a:r>
            <a:endParaRPr>
              <a:solidFill>
                <a:schemeClr val="accent1"/>
              </a:solidFill>
            </a:endParaRPr>
          </a:p>
          <a:p>
            <a:pPr marL="228600" lvl="0" indent="-50800" algn="l" rtl="0">
              <a:lnSpc>
                <a:spcPct val="90000"/>
              </a:lnSpc>
              <a:spcBef>
                <a:spcPts val="1000"/>
              </a:spcBef>
              <a:spcAft>
                <a:spcPts val="0"/>
              </a:spcAft>
              <a:buClr>
                <a:srgbClr val="000000"/>
              </a:buClr>
              <a:buSzPts val="1800"/>
              <a:buFont typeface="Arial"/>
              <a:buNone/>
            </a:pPr>
            <a:endParaRPr sz="1800">
              <a:solidFill>
                <a:schemeClr val="accent1"/>
              </a:solidFill>
            </a:endParaRPr>
          </a:p>
          <a:p>
            <a:pPr marL="228600" lvl="0" indent="-50800" algn="l" rtl="0">
              <a:lnSpc>
                <a:spcPct val="90000"/>
              </a:lnSpc>
              <a:spcBef>
                <a:spcPts val="1000"/>
              </a:spcBef>
              <a:spcAft>
                <a:spcPts val="0"/>
              </a:spcAft>
              <a:buClr>
                <a:srgbClr val="000000"/>
              </a:buClr>
              <a:buSzPts val="1800"/>
              <a:buFont typeface="Arial"/>
              <a:buNone/>
            </a:pPr>
            <a:r>
              <a:rPr lang="en-US" sz="1800" u="sng">
                <a:solidFill>
                  <a:schemeClr val="accent1"/>
                </a:solidFill>
                <a:hlinkClick r:id="rId4">
                  <a:extLst>
                    <a:ext uri="{A12FA001-AC4F-418D-AE19-62706E023703}">
                      <ahyp:hlinkClr xmlns:ahyp="http://schemas.microsoft.com/office/drawing/2018/hyperlinkcolor" val="tx"/>
                    </a:ext>
                  </a:extLst>
                </a:hlinkClick>
              </a:rPr>
              <a:t>www.philaenergy.org</a:t>
            </a:r>
            <a:endParaRPr sz="1800" u="sng">
              <a:solidFill>
                <a:schemeClr val="accent1"/>
              </a:solidFill>
            </a:endParaRPr>
          </a:p>
        </p:txBody>
      </p:sp>
      <p:pic>
        <p:nvPicPr>
          <p:cNvPr id="443" name="Google Shape;443;p95" descr="A group of people posing for a photo&#10;&#10;AI-generated content may be incorrect."/>
          <p:cNvPicPr preferRelativeResize="0"/>
          <p:nvPr/>
        </p:nvPicPr>
        <p:blipFill rotWithShape="1">
          <a:blip r:embed="rId5">
            <a:alphaModFix/>
          </a:blip>
          <a:srcRect t="8122"/>
          <a:stretch/>
        </p:blipFill>
        <p:spPr>
          <a:xfrm>
            <a:off x="4217275" y="1506975"/>
            <a:ext cx="7974725" cy="4887675"/>
          </a:xfrm>
          <a:prstGeom prst="rect">
            <a:avLst/>
          </a:prstGeom>
          <a:noFill/>
          <a:ln>
            <a:noFill/>
          </a:ln>
        </p:spPr>
      </p:pic>
      <p:pic>
        <p:nvPicPr>
          <p:cNvPr id="444" name="Google Shape;444;p95"/>
          <p:cNvPicPr preferRelativeResize="0"/>
          <p:nvPr/>
        </p:nvPicPr>
        <p:blipFill>
          <a:blip r:embed="rId6">
            <a:alphaModFix/>
          </a:blip>
          <a:stretch>
            <a:fillRect/>
          </a:stretch>
        </p:blipFill>
        <p:spPr>
          <a:xfrm>
            <a:off x="-174075" y="-304800"/>
            <a:ext cx="5445539" cy="2268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txBox="1">
            <a:spLocks noGrp="1"/>
          </p:cNvSpPr>
          <p:nvPr>
            <p:ph type="sldNum" idx="12"/>
          </p:nvPr>
        </p:nvSpPr>
        <p:spPr>
          <a:xfrm>
            <a:off x="6457951" y="4617077"/>
            <a:ext cx="2216000" cy="5264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200"/>
              <a:buNone/>
            </a:pPr>
            <a:fld id="{00000000-1234-1234-1234-123412341234}" type="slidenum">
              <a:rPr lang="en-US"/>
              <a:t>3</a:t>
            </a:fld>
            <a:endParaRPr/>
          </a:p>
        </p:txBody>
      </p:sp>
      <p:sp>
        <p:nvSpPr>
          <p:cNvPr id="113" name="Google Shape;113;p2"/>
          <p:cNvSpPr txBox="1">
            <a:spLocks noGrp="1"/>
          </p:cNvSpPr>
          <p:nvPr>
            <p:ph type="body" idx="1"/>
          </p:nvPr>
        </p:nvSpPr>
        <p:spPr>
          <a:xfrm>
            <a:off x="124752" y="1272204"/>
            <a:ext cx="6347300" cy="5272890"/>
          </a:xfrm>
          <a:prstGeom prst="rect">
            <a:avLst/>
          </a:prstGeom>
          <a:solidFill>
            <a:schemeClr val="lt1"/>
          </a:solidFill>
          <a:ln>
            <a:noFill/>
          </a:ln>
        </p:spPr>
        <p:txBody>
          <a:bodyPr spcFirstLastPara="1" wrap="square" lIns="91425" tIns="91425" rIns="91425" bIns="91425" anchor="t" anchorCtr="0">
            <a:noAutofit/>
          </a:bodyPr>
          <a:lstStyle/>
          <a:p>
            <a:pPr marL="457189" lvl="0" indent="-412739" algn="l" rtl="0">
              <a:lnSpc>
                <a:spcPct val="110000"/>
              </a:lnSpc>
              <a:spcBef>
                <a:spcPts val="0"/>
              </a:spcBef>
              <a:spcAft>
                <a:spcPts val="0"/>
              </a:spcAft>
              <a:buSzPts val="2200"/>
              <a:buChar char="•"/>
            </a:pPr>
            <a:r>
              <a:rPr lang="en-US" sz="2200" b="1">
                <a:solidFill>
                  <a:srgbClr val="000000"/>
                </a:solidFill>
              </a:rPr>
              <a:t>Old housing stock</a:t>
            </a:r>
            <a:r>
              <a:rPr lang="en-US" sz="2200">
                <a:solidFill>
                  <a:srgbClr val="000000"/>
                </a:solidFill>
              </a:rPr>
              <a:t> and infrastructure</a:t>
            </a:r>
            <a:endParaRPr sz="2200">
              <a:solidFill>
                <a:srgbClr val="000000"/>
              </a:solidFill>
            </a:endParaRPr>
          </a:p>
          <a:p>
            <a:pPr marL="457189" lvl="0" indent="-412739" algn="l" rtl="0">
              <a:lnSpc>
                <a:spcPct val="110000"/>
              </a:lnSpc>
              <a:spcBef>
                <a:spcPts val="0"/>
              </a:spcBef>
              <a:spcAft>
                <a:spcPts val="0"/>
              </a:spcAft>
              <a:buSzPts val="2200"/>
              <a:buChar char="•"/>
            </a:pPr>
            <a:r>
              <a:rPr lang="en-US" sz="2200">
                <a:solidFill>
                  <a:srgbClr val="000000"/>
                </a:solidFill>
              </a:rPr>
              <a:t>Historically high low-income home ownership, generations of </a:t>
            </a:r>
            <a:r>
              <a:rPr lang="en-US" sz="2200" b="1">
                <a:solidFill>
                  <a:srgbClr val="000000"/>
                </a:solidFill>
              </a:rPr>
              <a:t>deferred maintenance</a:t>
            </a:r>
            <a:endParaRPr sz="2200" b="1">
              <a:solidFill>
                <a:srgbClr val="000000"/>
              </a:solidFill>
            </a:endParaRPr>
          </a:p>
          <a:p>
            <a:pPr marL="457189" lvl="0" indent="-412739" algn="l" rtl="0">
              <a:lnSpc>
                <a:spcPct val="110000"/>
              </a:lnSpc>
              <a:spcBef>
                <a:spcPts val="0"/>
              </a:spcBef>
              <a:spcAft>
                <a:spcPts val="0"/>
              </a:spcAft>
              <a:buSzPts val="2200"/>
              <a:buChar char="•"/>
            </a:pPr>
            <a:r>
              <a:rPr lang="en-US" sz="2200">
                <a:solidFill>
                  <a:srgbClr val="000000"/>
                </a:solidFill>
              </a:rPr>
              <a:t>Among the most </a:t>
            </a:r>
            <a:r>
              <a:rPr lang="en-US" sz="2200" b="1">
                <a:solidFill>
                  <a:srgbClr val="000000"/>
                </a:solidFill>
              </a:rPr>
              <a:t>energy burdened</a:t>
            </a:r>
            <a:r>
              <a:rPr lang="en-US" sz="2200">
                <a:solidFill>
                  <a:srgbClr val="000000"/>
                </a:solidFill>
              </a:rPr>
              <a:t> and </a:t>
            </a:r>
            <a:r>
              <a:rPr lang="en-US" sz="2200" b="1">
                <a:solidFill>
                  <a:srgbClr val="000000"/>
                </a:solidFill>
              </a:rPr>
              <a:t>energy insecure</a:t>
            </a:r>
            <a:r>
              <a:rPr lang="en-US" sz="2200">
                <a:solidFill>
                  <a:srgbClr val="000000"/>
                </a:solidFill>
              </a:rPr>
              <a:t> cities in the US</a:t>
            </a:r>
            <a:endParaRPr sz="2200">
              <a:solidFill>
                <a:srgbClr val="000000"/>
              </a:solidFill>
            </a:endParaRPr>
          </a:p>
          <a:p>
            <a:pPr marL="457188" lvl="0" indent="-404272" algn="l" rtl="0">
              <a:lnSpc>
                <a:spcPct val="110000"/>
              </a:lnSpc>
              <a:spcBef>
                <a:spcPts val="0"/>
              </a:spcBef>
              <a:spcAft>
                <a:spcPts val="0"/>
              </a:spcAft>
              <a:buClr>
                <a:srgbClr val="000000"/>
              </a:buClr>
              <a:buSzPts val="2200"/>
              <a:buChar char="•"/>
            </a:pPr>
            <a:r>
              <a:rPr lang="en-US" sz="2200">
                <a:solidFill>
                  <a:srgbClr val="000000"/>
                </a:solidFill>
              </a:rPr>
              <a:t>Top 10 highest rates of </a:t>
            </a:r>
            <a:r>
              <a:rPr lang="en-US" sz="2200" b="1">
                <a:solidFill>
                  <a:srgbClr val="000000"/>
                </a:solidFill>
              </a:rPr>
              <a:t>asthma </a:t>
            </a:r>
            <a:r>
              <a:rPr lang="en-US" sz="2200">
                <a:solidFill>
                  <a:srgbClr val="000000"/>
                </a:solidFill>
              </a:rPr>
              <a:t>and other chronic </a:t>
            </a:r>
            <a:r>
              <a:rPr lang="en-US" sz="2200" b="1">
                <a:solidFill>
                  <a:srgbClr val="000000"/>
                </a:solidFill>
              </a:rPr>
              <a:t>environmental justice </a:t>
            </a:r>
            <a:r>
              <a:rPr lang="en-US" sz="2200">
                <a:solidFill>
                  <a:srgbClr val="000000"/>
                </a:solidFill>
              </a:rPr>
              <a:t>issues</a:t>
            </a:r>
            <a:endParaRPr sz="2200"/>
          </a:p>
          <a:p>
            <a:pPr marL="457188" lvl="0" indent="-404272" algn="l" rtl="0">
              <a:lnSpc>
                <a:spcPct val="110000"/>
              </a:lnSpc>
              <a:spcBef>
                <a:spcPts val="0"/>
              </a:spcBef>
              <a:spcAft>
                <a:spcPts val="0"/>
              </a:spcAft>
              <a:buClr>
                <a:srgbClr val="000000"/>
              </a:buClr>
              <a:buSzPts val="2200"/>
              <a:buChar char="•"/>
            </a:pPr>
            <a:r>
              <a:rPr lang="en-US" sz="2200"/>
              <a:t>Existing home repair programs focused on </a:t>
            </a:r>
            <a:r>
              <a:rPr lang="en-US" sz="2200" b="1"/>
              <a:t>emergency repairs and preventing displacement</a:t>
            </a:r>
            <a:r>
              <a:rPr lang="en-US" sz="2200"/>
              <a:t> through defined and specific scopes of work, leaving gaps </a:t>
            </a:r>
            <a:endParaRPr sz="2200"/>
          </a:p>
          <a:p>
            <a:pPr marL="457188" lvl="0" indent="-404272" algn="l" rtl="0">
              <a:lnSpc>
                <a:spcPct val="110000"/>
              </a:lnSpc>
              <a:spcBef>
                <a:spcPts val="0"/>
              </a:spcBef>
              <a:spcAft>
                <a:spcPts val="0"/>
              </a:spcAft>
              <a:buSzPts val="2200"/>
              <a:buChar char="•"/>
            </a:pPr>
            <a:r>
              <a:rPr lang="en-US" sz="2200" b="1"/>
              <a:t>Lack of coordination between program ecosystem</a:t>
            </a:r>
            <a:r>
              <a:rPr lang="en-US" sz="2200"/>
              <a:t> creates administrative burden and deferrals for homeowners</a:t>
            </a:r>
            <a:endParaRPr sz="2200"/>
          </a:p>
        </p:txBody>
      </p:sp>
      <p:sp>
        <p:nvSpPr>
          <p:cNvPr id="114" name="Google Shape;114;p2"/>
          <p:cNvSpPr/>
          <p:nvPr/>
        </p:nvSpPr>
        <p:spPr>
          <a:xfrm>
            <a:off x="420551" y="541507"/>
            <a:ext cx="7441200" cy="6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DE761C"/>
                </a:solidFill>
                <a:latin typeface="Arial"/>
                <a:ea typeface="Arial"/>
                <a:cs typeface="Arial"/>
                <a:sym typeface="Arial"/>
              </a:rPr>
              <a:t>Philadelphia’s Energy Issues</a:t>
            </a:r>
            <a:endParaRPr sz="1867" b="1" i="0" u="none" strike="noStrike" cap="none">
              <a:solidFill>
                <a:srgbClr val="DE761C"/>
              </a:solidFill>
              <a:latin typeface="Arial"/>
              <a:ea typeface="Arial"/>
              <a:cs typeface="Arial"/>
              <a:sym typeface="Arial"/>
            </a:endParaRPr>
          </a:p>
        </p:txBody>
      </p:sp>
      <p:sp>
        <p:nvSpPr>
          <p:cNvPr id="115" name="Google Shape;115;p2"/>
          <p:cNvSpPr txBox="1"/>
          <p:nvPr/>
        </p:nvSpPr>
        <p:spPr>
          <a:xfrm>
            <a:off x="6779803" y="5652655"/>
            <a:ext cx="5097600" cy="4248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33"/>
              <a:buFont typeface="Arial"/>
              <a:buNone/>
            </a:pPr>
            <a:r>
              <a:rPr lang="en-US" sz="1333" b="0" i="1" u="none" strike="noStrike" cap="none">
                <a:solidFill>
                  <a:srgbClr val="000000"/>
                </a:solidFill>
                <a:latin typeface="Arial"/>
                <a:ea typeface="Arial"/>
                <a:cs typeface="Arial"/>
                <a:sym typeface="Arial"/>
              </a:rPr>
              <a:t>A Kingsessing home </a:t>
            </a:r>
            <a:r>
              <a:rPr lang="en-US" sz="1333" b="0" i="1" u="sng" strike="noStrike" cap="none">
                <a:solidFill>
                  <a:srgbClr val="000000"/>
                </a:solidFill>
                <a:latin typeface="Arial"/>
                <a:ea typeface="Arial"/>
                <a:cs typeface="Arial"/>
                <a:sym typeface="Arial"/>
              </a:rPr>
              <a:t>after</a:t>
            </a:r>
            <a:r>
              <a:rPr lang="en-US" sz="1333" b="0" i="1" u="none" strike="noStrike" cap="none">
                <a:solidFill>
                  <a:srgbClr val="000000"/>
                </a:solidFill>
                <a:latin typeface="Arial"/>
                <a:ea typeface="Arial"/>
                <a:cs typeface="Arial"/>
                <a:sym typeface="Arial"/>
              </a:rPr>
              <a:t> participating in Basic Systems Repair for a roof.</a:t>
            </a:r>
            <a:endParaRPr sz="1333" b="0" i="1" u="none" strike="noStrike" cap="none">
              <a:solidFill>
                <a:srgbClr val="000000"/>
              </a:solidFill>
              <a:latin typeface="Arial"/>
              <a:ea typeface="Arial"/>
              <a:cs typeface="Arial"/>
              <a:sym typeface="Arial"/>
            </a:endParaRPr>
          </a:p>
        </p:txBody>
      </p:sp>
      <p:pic>
        <p:nvPicPr>
          <p:cNvPr id="116" name="Google Shape;116;p2"/>
          <p:cNvPicPr preferRelativeResize="0"/>
          <p:nvPr/>
        </p:nvPicPr>
        <p:blipFill rotWithShape="1">
          <a:blip r:embed="rId3">
            <a:alphaModFix/>
          </a:blip>
          <a:srcRect/>
          <a:stretch/>
        </p:blipFill>
        <p:spPr>
          <a:xfrm>
            <a:off x="6779803" y="1356731"/>
            <a:ext cx="5097566" cy="4183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g3643b8ccf6c_0_290" descr="A kitchen with a white door&#10;&#10;Description automatically generated with low confidence"/>
          <p:cNvPicPr preferRelativeResize="0"/>
          <p:nvPr/>
        </p:nvPicPr>
        <p:blipFill rotWithShape="1">
          <a:blip r:embed="rId3">
            <a:alphaModFix/>
          </a:blip>
          <a:srcRect/>
          <a:stretch/>
        </p:blipFill>
        <p:spPr>
          <a:xfrm>
            <a:off x="8937573" y="4610600"/>
            <a:ext cx="3254425" cy="2247400"/>
          </a:xfrm>
          <a:prstGeom prst="rect">
            <a:avLst/>
          </a:prstGeom>
          <a:noFill/>
          <a:ln>
            <a:noFill/>
          </a:ln>
        </p:spPr>
      </p:pic>
      <p:sp>
        <p:nvSpPr>
          <p:cNvPr id="122" name="Google Shape;122;g3643b8ccf6c_0_290"/>
          <p:cNvSpPr txBox="1">
            <a:spLocks noGrp="1"/>
          </p:cNvSpPr>
          <p:nvPr>
            <p:ph type="sldNum" idx="12"/>
          </p:nvPr>
        </p:nvSpPr>
        <p:spPr>
          <a:xfrm>
            <a:off x="8610600" y="6156101"/>
            <a:ext cx="2954700" cy="7020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pic>
        <p:nvPicPr>
          <p:cNvPr id="123" name="Google Shape;123;g3643b8ccf6c_0_290"/>
          <p:cNvPicPr preferRelativeResize="0"/>
          <p:nvPr/>
        </p:nvPicPr>
        <p:blipFill rotWithShape="1">
          <a:blip r:embed="rId4">
            <a:alphaModFix/>
          </a:blip>
          <a:srcRect/>
          <a:stretch/>
        </p:blipFill>
        <p:spPr>
          <a:xfrm>
            <a:off x="8937575" y="2604425"/>
            <a:ext cx="3254425" cy="2006167"/>
          </a:xfrm>
          <a:prstGeom prst="rect">
            <a:avLst/>
          </a:prstGeom>
          <a:noFill/>
          <a:ln>
            <a:noFill/>
          </a:ln>
        </p:spPr>
      </p:pic>
      <p:pic>
        <p:nvPicPr>
          <p:cNvPr id="124" name="Google Shape;124;g3643b8ccf6c_0_290"/>
          <p:cNvPicPr preferRelativeResize="0"/>
          <p:nvPr/>
        </p:nvPicPr>
        <p:blipFill rotWithShape="1">
          <a:blip r:embed="rId5">
            <a:alphaModFix/>
          </a:blip>
          <a:srcRect/>
          <a:stretch/>
        </p:blipFill>
        <p:spPr>
          <a:xfrm>
            <a:off x="6837276" y="1813937"/>
            <a:ext cx="2100300" cy="2800413"/>
          </a:xfrm>
          <a:prstGeom prst="rect">
            <a:avLst/>
          </a:prstGeom>
          <a:noFill/>
          <a:ln>
            <a:noFill/>
          </a:ln>
        </p:spPr>
      </p:pic>
      <p:sp>
        <p:nvSpPr>
          <p:cNvPr id="125" name="Google Shape;125;g3643b8ccf6c_0_290"/>
          <p:cNvSpPr txBox="1"/>
          <p:nvPr/>
        </p:nvSpPr>
        <p:spPr>
          <a:xfrm>
            <a:off x="6837275" y="4070662"/>
            <a:ext cx="2100300" cy="379800"/>
          </a:xfrm>
          <a:prstGeom prst="rect">
            <a:avLst/>
          </a:prstGeom>
          <a:noFill/>
          <a:ln>
            <a:noFill/>
          </a:ln>
        </p:spPr>
        <p:txBody>
          <a:bodyPr spcFirstLastPara="1" wrap="square" lIns="91425" tIns="45700" rIns="91425" bIns="45700" anchor="t" anchorCtr="0">
            <a:spAutoFit/>
          </a:bodyPr>
          <a:lstStyle/>
          <a:p>
            <a:pPr marL="16932" marR="116837" lvl="0" indent="0" algn="ctr" rtl="0">
              <a:lnSpc>
                <a:spcPct val="125000"/>
              </a:lnSpc>
              <a:spcBef>
                <a:spcPts val="0"/>
              </a:spcBef>
              <a:spcAft>
                <a:spcPts val="0"/>
              </a:spcAft>
              <a:buClr>
                <a:srgbClr val="000000"/>
              </a:buClr>
              <a:buSzPts val="1867"/>
              <a:buFont typeface="Arial"/>
              <a:buNone/>
            </a:pPr>
            <a:r>
              <a:rPr lang="en-US" sz="1867" b="1" i="0" u="none" strike="noStrike" cap="none">
                <a:solidFill>
                  <a:schemeClr val="lt1"/>
                </a:solidFill>
                <a:latin typeface="Arial"/>
                <a:ea typeface="Arial"/>
                <a:cs typeface="Arial"/>
                <a:sym typeface="Arial"/>
              </a:rPr>
              <a:t>BEFORE</a:t>
            </a:r>
            <a:endParaRPr sz="1400" b="0" i="0" u="none" strike="noStrike" cap="none">
              <a:solidFill>
                <a:srgbClr val="000000"/>
              </a:solidFill>
              <a:latin typeface="Arial"/>
              <a:ea typeface="Arial"/>
              <a:cs typeface="Arial"/>
              <a:sym typeface="Arial"/>
            </a:endParaRPr>
          </a:p>
        </p:txBody>
      </p:sp>
      <p:sp>
        <p:nvSpPr>
          <p:cNvPr id="126" name="Google Shape;126;g3643b8ccf6c_0_290"/>
          <p:cNvSpPr txBox="1"/>
          <p:nvPr/>
        </p:nvSpPr>
        <p:spPr>
          <a:xfrm>
            <a:off x="9610554" y="6251537"/>
            <a:ext cx="2100300" cy="379800"/>
          </a:xfrm>
          <a:prstGeom prst="rect">
            <a:avLst/>
          </a:prstGeom>
          <a:noFill/>
          <a:ln>
            <a:noFill/>
          </a:ln>
        </p:spPr>
        <p:txBody>
          <a:bodyPr spcFirstLastPara="1" wrap="square" lIns="91425" tIns="45700" rIns="91425" bIns="45700" anchor="t" anchorCtr="0">
            <a:spAutoFit/>
          </a:bodyPr>
          <a:lstStyle/>
          <a:p>
            <a:pPr marL="16932" marR="116837" lvl="0" indent="0" algn="ctr" rtl="0">
              <a:lnSpc>
                <a:spcPct val="125000"/>
              </a:lnSpc>
              <a:spcBef>
                <a:spcPts val="0"/>
              </a:spcBef>
              <a:spcAft>
                <a:spcPts val="0"/>
              </a:spcAft>
              <a:buClr>
                <a:srgbClr val="000000"/>
              </a:buClr>
              <a:buSzPts val="1867"/>
              <a:buFont typeface="Arial"/>
              <a:buNone/>
            </a:pPr>
            <a:r>
              <a:rPr lang="en-US" sz="1867" b="1" i="0" u="none" strike="noStrike" cap="none">
                <a:solidFill>
                  <a:schemeClr val="lt1"/>
                </a:solidFill>
                <a:latin typeface="Arial"/>
                <a:ea typeface="Arial"/>
                <a:cs typeface="Arial"/>
                <a:sym typeface="Arial"/>
              </a:rPr>
              <a:t>AFTER</a:t>
            </a:r>
            <a:endParaRPr sz="1400" b="0" i="0" u="none" strike="noStrike" cap="none">
              <a:solidFill>
                <a:srgbClr val="000000"/>
              </a:solidFill>
              <a:latin typeface="Arial"/>
              <a:ea typeface="Arial"/>
              <a:cs typeface="Arial"/>
              <a:sym typeface="Arial"/>
            </a:endParaRPr>
          </a:p>
        </p:txBody>
      </p:sp>
      <p:sp>
        <p:nvSpPr>
          <p:cNvPr id="127" name="Google Shape;127;g3643b8ccf6c_0_290"/>
          <p:cNvSpPr txBox="1">
            <a:spLocks noGrp="1"/>
          </p:cNvSpPr>
          <p:nvPr>
            <p:ph type="body" idx="1"/>
          </p:nvPr>
        </p:nvSpPr>
        <p:spPr>
          <a:xfrm>
            <a:off x="533400" y="1356725"/>
            <a:ext cx="6055200" cy="5205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1333"/>
              </a:spcBef>
              <a:spcAft>
                <a:spcPts val="0"/>
              </a:spcAft>
              <a:buSzPts val="1400"/>
              <a:buNone/>
            </a:pPr>
            <a:r>
              <a:rPr lang="en-US" sz="2000"/>
              <a:t>Built to Last coordinates resources to </a:t>
            </a:r>
            <a:r>
              <a:rPr lang="en-US" sz="2000" b="1"/>
              <a:t>stabilize homes </a:t>
            </a:r>
            <a:r>
              <a:rPr lang="en-US" sz="2000"/>
              <a:t>so they are </a:t>
            </a:r>
            <a:r>
              <a:rPr lang="en-US" sz="2000" b="1"/>
              <a:t>affordable, healthy and safe. </a:t>
            </a:r>
            <a:endParaRPr sz="2000"/>
          </a:p>
          <a:p>
            <a:pPr marL="342900" lvl="0" indent="-381000" algn="l" rtl="0">
              <a:lnSpc>
                <a:spcPct val="100000"/>
              </a:lnSpc>
              <a:spcBef>
                <a:spcPts val="1333"/>
              </a:spcBef>
              <a:spcAft>
                <a:spcPts val="0"/>
              </a:spcAft>
              <a:buSzPts val="2000"/>
              <a:buChar char="•"/>
            </a:pPr>
            <a:r>
              <a:rPr lang="en-US" sz="2000"/>
              <a:t>Built to Last adds to the home repair ecosystem: </a:t>
            </a:r>
            <a:endParaRPr sz="2000"/>
          </a:p>
          <a:p>
            <a:pPr marL="914400" lvl="1" indent="-342900" algn="l" rtl="0">
              <a:lnSpc>
                <a:spcPct val="100000"/>
              </a:lnSpc>
              <a:spcBef>
                <a:spcPts val="1333"/>
              </a:spcBef>
              <a:spcAft>
                <a:spcPts val="0"/>
              </a:spcAft>
              <a:buSzPts val="1800"/>
              <a:buChar char="•"/>
            </a:pPr>
            <a:r>
              <a:rPr lang="en-US" sz="2000"/>
              <a:t>Coordinated intake and scope, fewer applications, construction management</a:t>
            </a:r>
            <a:endParaRPr sz="2000"/>
          </a:p>
          <a:p>
            <a:pPr marL="914400" lvl="1" indent="-342900" algn="l" rtl="0">
              <a:lnSpc>
                <a:spcPct val="100000"/>
              </a:lnSpc>
              <a:spcBef>
                <a:spcPts val="1333"/>
              </a:spcBef>
              <a:spcAft>
                <a:spcPts val="0"/>
              </a:spcAft>
              <a:buSzPts val="1800"/>
              <a:buChar char="•"/>
            </a:pPr>
            <a:r>
              <a:rPr lang="en-US" sz="2000"/>
              <a:t>Eliminating deferrals and optimizing benefits</a:t>
            </a:r>
            <a:endParaRPr sz="2000"/>
          </a:p>
          <a:p>
            <a:pPr marL="914400" lvl="1" indent="-342900" algn="l" rtl="0">
              <a:lnSpc>
                <a:spcPct val="100000"/>
              </a:lnSpc>
              <a:spcBef>
                <a:spcPts val="1333"/>
              </a:spcBef>
              <a:spcAft>
                <a:spcPts val="0"/>
              </a:spcAft>
              <a:buSzPts val="1800"/>
              <a:buChar char="•"/>
            </a:pPr>
            <a:r>
              <a:rPr lang="en-US" sz="2000"/>
              <a:t>Gap filling for health, safety and overruns</a:t>
            </a:r>
            <a:endParaRPr sz="2000"/>
          </a:p>
          <a:p>
            <a:pPr marL="457200" lvl="0" indent="-355600" algn="l" rtl="0">
              <a:lnSpc>
                <a:spcPct val="100000"/>
              </a:lnSpc>
              <a:spcBef>
                <a:spcPts val="1333"/>
              </a:spcBef>
              <a:spcAft>
                <a:spcPts val="0"/>
              </a:spcAft>
              <a:buSzPts val="2000"/>
              <a:buChar char="•"/>
            </a:pPr>
            <a:r>
              <a:rPr lang="en-US" sz="2000"/>
              <a:t>Serves homeowners at or below 60% area median income ($50,160 for 1-person household, $71,640 for four-person household)</a:t>
            </a:r>
            <a:endParaRPr sz="2000"/>
          </a:p>
        </p:txBody>
      </p:sp>
      <p:sp>
        <p:nvSpPr>
          <p:cNvPr id="128" name="Google Shape;128;g3643b8ccf6c_0_290"/>
          <p:cNvSpPr/>
          <p:nvPr/>
        </p:nvSpPr>
        <p:spPr>
          <a:xfrm>
            <a:off x="420551" y="541507"/>
            <a:ext cx="7441200" cy="64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sz="3600" b="1">
                <a:solidFill>
                  <a:srgbClr val="DE761C"/>
                </a:solidFill>
              </a:rPr>
              <a:t>Built to Last as a Solution</a:t>
            </a:r>
            <a:endParaRPr sz="4400">
              <a:solidFill>
                <a:schemeClr val="dk1"/>
              </a:solidFill>
            </a:endParaRPr>
          </a:p>
          <a:p>
            <a:pPr marL="0" marR="0" lvl="0" indent="0" algn="l" rtl="0">
              <a:lnSpc>
                <a:spcPct val="100000"/>
              </a:lnSpc>
              <a:spcBef>
                <a:spcPts val="0"/>
              </a:spcBef>
              <a:spcAft>
                <a:spcPts val="0"/>
              </a:spcAft>
              <a:buClr>
                <a:srgbClr val="000000"/>
              </a:buClr>
              <a:buSzPts val="3600"/>
              <a:buFont typeface="Arial"/>
              <a:buNone/>
            </a:pPr>
            <a:endParaRPr sz="1867" b="1" i="0" u="none" strike="noStrike" cap="none">
              <a:solidFill>
                <a:srgbClr val="DE761C"/>
              </a:solidFill>
              <a:latin typeface="Arial"/>
              <a:ea typeface="Arial"/>
              <a:cs typeface="Arial"/>
              <a:sym typeface="Arial"/>
            </a:endParaRPr>
          </a:p>
        </p:txBody>
      </p:sp>
      <p:pic>
        <p:nvPicPr>
          <p:cNvPr id="129" name="Google Shape;129;g3643b8ccf6c_0_290"/>
          <p:cNvPicPr preferRelativeResize="0"/>
          <p:nvPr/>
        </p:nvPicPr>
        <p:blipFill rotWithShape="1">
          <a:blip r:embed="rId6">
            <a:alphaModFix/>
          </a:blip>
          <a:srcRect/>
          <a:stretch/>
        </p:blipFill>
        <p:spPr>
          <a:xfrm>
            <a:off x="8901701" y="273833"/>
            <a:ext cx="2899232" cy="99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9"/>
          <p:cNvSpPr txBox="1">
            <a:spLocks noGrp="1"/>
          </p:cNvSpPr>
          <p:nvPr>
            <p:ph type="sldNum" idx="12"/>
          </p:nvPr>
        </p:nvSpPr>
        <p:spPr>
          <a:xfrm>
            <a:off x="8610600" y="6156101"/>
            <a:ext cx="2954700" cy="7020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757575"/>
              </a:buClr>
              <a:buSzPts val="200"/>
              <a:buFont typeface="Arial"/>
              <a:buNone/>
            </a:pPr>
            <a:fld id="{00000000-1234-1234-1234-123412341234}" type="slidenum">
              <a:rPr lang="en-US"/>
              <a:t>5</a:t>
            </a:fld>
            <a:endParaRPr/>
          </a:p>
        </p:txBody>
      </p:sp>
      <p:grpSp>
        <p:nvGrpSpPr>
          <p:cNvPr id="135" name="Google Shape;135;p9"/>
          <p:cNvGrpSpPr/>
          <p:nvPr/>
        </p:nvGrpSpPr>
        <p:grpSpPr>
          <a:xfrm>
            <a:off x="928674" y="1614825"/>
            <a:ext cx="9967579" cy="3501447"/>
            <a:chOff x="157" y="0"/>
            <a:chExt cx="10515433" cy="4142254"/>
          </a:xfrm>
        </p:grpSpPr>
        <p:sp>
          <p:nvSpPr>
            <p:cNvPr id="136" name="Google Shape;136;p9"/>
            <p:cNvSpPr/>
            <p:nvPr/>
          </p:nvSpPr>
          <p:spPr>
            <a:xfrm>
              <a:off x="157" y="14918"/>
              <a:ext cx="2373900" cy="1065900"/>
            </a:xfrm>
            <a:prstGeom prst="roundRect">
              <a:avLst>
                <a:gd name="adj" fmla="val 10000"/>
              </a:avLst>
            </a:prstGeom>
            <a:solidFill>
              <a:srgbClr val="4372C3"/>
            </a:solidFill>
            <a:ln w="24075" cap="flat" cmpd="sng">
              <a:solidFill>
                <a:schemeClr val="lt1"/>
              </a:solidFill>
              <a:prstDash val="solid"/>
              <a:round/>
              <a:headEnd type="none" w="sm" len="sm"/>
              <a:tailEnd type="none" w="sm" len="sm"/>
            </a:ln>
          </p:spPr>
          <p:txBody>
            <a:bodyPr spcFirstLastPara="1" wrap="square" lIns="86675" tIns="86675" rIns="86675" bIns="86675" anchor="ctr" anchorCtr="0">
              <a:noAutofit/>
            </a:bodyPr>
            <a:lstStyle/>
            <a:p>
              <a:pPr marL="0" marR="0" lvl="0" indent="0" algn="l" rtl="0">
                <a:lnSpc>
                  <a:spcPct val="100000"/>
                </a:lnSpc>
                <a:spcBef>
                  <a:spcPts val="0"/>
                </a:spcBef>
                <a:spcAft>
                  <a:spcPts val="0"/>
                </a:spcAft>
                <a:buClr>
                  <a:srgbClr val="000000"/>
                </a:buClr>
                <a:buSzPts val="1327"/>
                <a:buFont typeface="Arial"/>
                <a:buNone/>
              </a:pPr>
              <a:endParaRPr sz="1327" b="0" i="0" u="none" strike="noStrike" cap="none">
                <a:solidFill>
                  <a:srgbClr val="000000"/>
                </a:solidFill>
                <a:latin typeface="Arial"/>
                <a:ea typeface="Arial"/>
                <a:cs typeface="Arial"/>
                <a:sym typeface="Arial"/>
              </a:endParaRPr>
            </a:p>
          </p:txBody>
        </p:sp>
        <p:sp>
          <p:nvSpPr>
            <p:cNvPr id="137" name="Google Shape;137;p9"/>
            <p:cNvSpPr txBox="1"/>
            <p:nvPr/>
          </p:nvSpPr>
          <p:spPr>
            <a:xfrm>
              <a:off x="157" y="14918"/>
              <a:ext cx="2373900" cy="710700"/>
            </a:xfrm>
            <a:prstGeom prst="rect">
              <a:avLst/>
            </a:prstGeom>
            <a:noFill/>
            <a:ln>
              <a:noFill/>
            </a:ln>
          </p:spPr>
          <p:txBody>
            <a:bodyPr spcFirstLastPara="1" wrap="square" lIns="128100" tIns="128100" rIns="128100" bIns="68600" anchor="t" anchorCtr="0">
              <a:noAutofit/>
            </a:bodyPr>
            <a:lstStyle/>
            <a:p>
              <a:pPr marL="0" marR="0" lvl="0" indent="0" algn="l" rtl="0">
                <a:lnSpc>
                  <a:spcPct val="90000"/>
                </a:lnSpc>
                <a:spcBef>
                  <a:spcPts val="0"/>
                </a:spcBef>
                <a:spcAft>
                  <a:spcPts val="0"/>
                </a:spcAft>
                <a:buClr>
                  <a:srgbClr val="000000"/>
                </a:buClr>
                <a:buSzPts val="1801"/>
                <a:buFont typeface="Arial"/>
                <a:buNone/>
              </a:pPr>
              <a:r>
                <a:rPr lang="en-US" sz="1801" b="0" i="0" u="none" strike="noStrike" cap="none">
                  <a:solidFill>
                    <a:schemeClr val="lt1"/>
                  </a:solidFill>
                  <a:latin typeface="Arial"/>
                  <a:ea typeface="Arial"/>
                  <a:cs typeface="Arial"/>
                  <a:sym typeface="Arial"/>
                </a:rPr>
                <a:t>Benefits Screening</a:t>
              </a:r>
              <a:endParaRPr sz="1801" b="0" i="0" u="none" strike="noStrike" cap="none">
                <a:solidFill>
                  <a:schemeClr val="lt1"/>
                </a:solidFill>
                <a:latin typeface="Arial"/>
                <a:ea typeface="Arial"/>
                <a:cs typeface="Arial"/>
                <a:sym typeface="Arial"/>
              </a:endParaRPr>
            </a:p>
          </p:txBody>
        </p:sp>
        <p:sp>
          <p:nvSpPr>
            <p:cNvPr id="138" name="Google Shape;138;p9"/>
            <p:cNvSpPr/>
            <p:nvPr/>
          </p:nvSpPr>
          <p:spPr>
            <a:xfrm>
              <a:off x="507713" y="725554"/>
              <a:ext cx="2331000" cy="3416700"/>
            </a:xfrm>
            <a:prstGeom prst="roundRect">
              <a:avLst>
                <a:gd name="adj" fmla="val 10000"/>
              </a:avLst>
            </a:prstGeom>
            <a:solidFill>
              <a:schemeClr val="lt1">
                <a:alpha val="87843"/>
              </a:schemeClr>
            </a:solidFill>
            <a:ln w="24075" cap="flat" cmpd="sng">
              <a:solidFill>
                <a:srgbClr val="4372C3"/>
              </a:solidFill>
              <a:prstDash val="solid"/>
              <a:round/>
              <a:headEnd type="none" w="sm" len="sm"/>
              <a:tailEnd type="none" w="sm" len="sm"/>
            </a:ln>
          </p:spPr>
          <p:txBody>
            <a:bodyPr spcFirstLastPara="1" wrap="square" lIns="86675" tIns="86675" rIns="86675" bIns="86675" anchor="ctr" anchorCtr="0">
              <a:noAutofit/>
            </a:bodyPr>
            <a:lstStyle/>
            <a:p>
              <a:pPr marL="0" marR="0" lvl="0" indent="0" algn="l" rtl="0">
                <a:lnSpc>
                  <a:spcPct val="100000"/>
                </a:lnSpc>
                <a:spcBef>
                  <a:spcPts val="0"/>
                </a:spcBef>
                <a:spcAft>
                  <a:spcPts val="0"/>
                </a:spcAft>
                <a:buClr>
                  <a:srgbClr val="000000"/>
                </a:buClr>
                <a:buSzPts val="1327"/>
                <a:buFont typeface="Arial"/>
                <a:buNone/>
              </a:pPr>
              <a:endParaRPr sz="1327" b="0" i="0" u="none" strike="noStrike" cap="none">
                <a:solidFill>
                  <a:srgbClr val="000000"/>
                </a:solidFill>
                <a:latin typeface="Arial"/>
                <a:ea typeface="Arial"/>
                <a:cs typeface="Arial"/>
                <a:sym typeface="Arial"/>
              </a:endParaRPr>
            </a:p>
          </p:txBody>
        </p:sp>
        <p:sp>
          <p:nvSpPr>
            <p:cNvPr id="139" name="Google Shape;139;p9"/>
            <p:cNvSpPr txBox="1"/>
            <p:nvPr/>
          </p:nvSpPr>
          <p:spPr>
            <a:xfrm>
              <a:off x="575987" y="793828"/>
              <a:ext cx="2194500" cy="3280200"/>
            </a:xfrm>
            <a:prstGeom prst="rect">
              <a:avLst/>
            </a:prstGeom>
            <a:noFill/>
            <a:ln>
              <a:noFill/>
            </a:ln>
          </p:spPr>
          <p:txBody>
            <a:bodyPr spcFirstLastPara="1" wrap="square" lIns="128100" tIns="128100" rIns="128100" bIns="128100" anchor="t" anchorCtr="0">
              <a:noAutofit/>
            </a:bodyPr>
            <a:lstStyle/>
            <a:p>
              <a:pPr marL="162523" marR="0" lvl="1" indent="-162522" algn="l" rtl="0">
                <a:lnSpc>
                  <a:spcPct val="90000"/>
                </a:lnSpc>
                <a:spcBef>
                  <a:spcPts val="0"/>
                </a:spcBef>
                <a:spcAft>
                  <a:spcPts val="0"/>
                </a:spcAft>
                <a:buClr>
                  <a:srgbClr val="000000"/>
                </a:buClr>
                <a:buSzPts val="1801"/>
                <a:buFont typeface="Arial"/>
                <a:buChar char="•"/>
              </a:pPr>
              <a:r>
                <a:rPr lang="en-US" sz="1706" b="0" i="0" u="none" strike="noStrike" cap="none">
                  <a:solidFill>
                    <a:srgbClr val="000000"/>
                  </a:solidFill>
                  <a:latin typeface="Arial"/>
                  <a:ea typeface="Arial"/>
                  <a:cs typeface="Arial"/>
                  <a:sym typeface="Arial"/>
                </a:rPr>
                <a:t>Screen for utility, health, and City housing services</a:t>
              </a:r>
              <a:endParaRPr sz="1706" b="0" i="0" u="none" strike="noStrike" cap="none">
                <a:solidFill>
                  <a:srgbClr val="000000"/>
                </a:solidFill>
                <a:latin typeface="Arial"/>
                <a:ea typeface="Arial"/>
                <a:cs typeface="Arial"/>
                <a:sym typeface="Arial"/>
              </a:endParaRPr>
            </a:p>
            <a:p>
              <a:pPr marL="162523" marR="0" lvl="1" indent="-162522" algn="l" rtl="0">
                <a:lnSpc>
                  <a:spcPct val="90000"/>
                </a:lnSpc>
                <a:spcBef>
                  <a:spcPts val="569"/>
                </a:spcBef>
                <a:spcAft>
                  <a:spcPts val="0"/>
                </a:spcAft>
                <a:buClr>
                  <a:srgbClr val="000000"/>
                </a:buClr>
                <a:buSzPts val="1801"/>
                <a:buFont typeface="Arial"/>
                <a:buChar char="•"/>
              </a:pPr>
              <a:r>
                <a:rPr lang="en-US" sz="1706" b="0" i="0" u="none" strike="noStrike" cap="none">
                  <a:solidFill>
                    <a:srgbClr val="000000"/>
                  </a:solidFill>
                  <a:latin typeface="Arial"/>
                  <a:ea typeface="Arial"/>
                  <a:cs typeface="Arial"/>
                  <a:sym typeface="Arial"/>
                </a:rPr>
                <a:t>Identify eligible benefits</a:t>
              </a:r>
              <a:endParaRPr sz="1327" b="0" i="0" u="none" strike="noStrike" cap="none">
                <a:solidFill>
                  <a:srgbClr val="000000"/>
                </a:solidFill>
                <a:latin typeface="Arial"/>
                <a:ea typeface="Arial"/>
                <a:cs typeface="Arial"/>
                <a:sym typeface="Arial"/>
              </a:endParaRPr>
            </a:p>
            <a:p>
              <a:pPr marL="162523" marR="0" lvl="1" indent="-162522" algn="l" rtl="0">
                <a:lnSpc>
                  <a:spcPct val="90000"/>
                </a:lnSpc>
                <a:spcBef>
                  <a:spcPts val="569"/>
                </a:spcBef>
                <a:spcAft>
                  <a:spcPts val="0"/>
                </a:spcAft>
                <a:buClr>
                  <a:srgbClr val="000000"/>
                </a:buClr>
                <a:buSzPts val="1801"/>
                <a:buFont typeface="Arial"/>
                <a:buChar char="•"/>
              </a:pPr>
              <a:r>
                <a:rPr lang="en-US" sz="1706" b="0" i="0" u="none" strike="noStrike" cap="none">
                  <a:solidFill>
                    <a:srgbClr val="000000"/>
                  </a:solidFill>
                  <a:latin typeface="Arial"/>
                  <a:ea typeface="Arial"/>
                  <a:cs typeface="Arial"/>
                  <a:sym typeface="Arial"/>
                </a:rPr>
                <a:t>Collect all information &amp; documents</a:t>
              </a:r>
              <a:endParaRPr sz="1327" b="0" i="0" u="none" strike="noStrike" cap="none">
                <a:solidFill>
                  <a:srgbClr val="000000"/>
                </a:solidFill>
                <a:latin typeface="Arial"/>
                <a:ea typeface="Arial"/>
                <a:cs typeface="Arial"/>
                <a:sym typeface="Arial"/>
              </a:endParaRPr>
            </a:p>
            <a:p>
              <a:pPr marL="162523" marR="0" lvl="1" indent="-162522" algn="l" rtl="0">
                <a:lnSpc>
                  <a:spcPct val="90000"/>
                </a:lnSpc>
                <a:spcBef>
                  <a:spcPts val="569"/>
                </a:spcBef>
                <a:spcAft>
                  <a:spcPts val="0"/>
                </a:spcAft>
                <a:buClr>
                  <a:srgbClr val="000000"/>
                </a:buClr>
                <a:buSzPts val="1801"/>
                <a:buFont typeface="Arial"/>
                <a:buChar char="•"/>
              </a:pPr>
              <a:r>
                <a:rPr lang="en-US" sz="1706" b="0" i="0" u="none" strike="noStrike" cap="none">
                  <a:solidFill>
                    <a:srgbClr val="000000"/>
                  </a:solidFill>
                  <a:latin typeface="Arial"/>
                  <a:ea typeface="Arial"/>
                  <a:cs typeface="Arial"/>
                  <a:sym typeface="Arial"/>
                </a:rPr>
                <a:t>Complete all applications</a:t>
              </a:r>
              <a:endParaRPr sz="1706" b="0" i="0" u="none" strike="noStrike" cap="none">
                <a:solidFill>
                  <a:srgbClr val="000000"/>
                </a:solidFill>
                <a:latin typeface="Arial"/>
                <a:ea typeface="Arial"/>
                <a:cs typeface="Arial"/>
                <a:sym typeface="Arial"/>
              </a:endParaRPr>
            </a:p>
          </p:txBody>
        </p:sp>
        <p:sp>
          <p:nvSpPr>
            <p:cNvPr id="140" name="Google Shape;140;p9"/>
            <p:cNvSpPr/>
            <p:nvPr/>
          </p:nvSpPr>
          <p:spPr>
            <a:xfrm rot="-13723">
              <a:off x="2728467" y="67172"/>
              <a:ext cx="751506" cy="591005"/>
            </a:xfrm>
            <a:prstGeom prst="rightArrow">
              <a:avLst>
                <a:gd name="adj1" fmla="val 60000"/>
                <a:gd name="adj2" fmla="val 50000"/>
              </a:avLst>
            </a:prstGeom>
            <a:solidFill>
              <a:srgbClr val="4372C3"/>
            </a:solidFill>
            <a:ln>
              <a:noFill/>
            </a:ln>
          </p:spPr>
          <p:txBody>
            <a:bodyPr spcFirstLastPara="1" wrap="square" lIns="86675" tIns="86675" rIns="86675" bIns="86675" anchor="ctr" anchorCtr="0">
              <a:noAutofit/>
            </a:bodyPr>
            <a:lstStyle/>
            <a:p>
              <a:pPr marL="0" marR="0" lvl="0" indent="0" algn="l" rtl="0">
                <a:lnSpc>
                  <a:spcPct val="100000"/>
                </a:lnSpc>
                <a:spcBef>
                  <a:spcPts val="0"/>
                </a:spcBef>
                <a:spcAft>
                  <a:spcPts val="0"/>
                </a:spcAft>
                <a:buClr>
                  <a:srgbClr val="000000"/>
                </a:buClr>
                <a:buSzPts val="1327"/>
                <a:buFont typeface="Arial"/>
                <a:buNone/>
              </a:pPr>
              <a:endParaRPr sz="1327" b="0" i="0" u="none" strike="noStrike" cap="none">
                <a:solidFill>
                  <a:srgbClr val="000000"/>
                </a:solidFill>
                <a:latin typeface="Arial"/>
                <a:ea typeface="Arial"/>
                <a:cs typeface="Arial"/>
                <a:sym typeface="Arial"/>
              </a:endParaRPr>
            </a:p>
          </p:txBody>
        </p:sp>
        <p:sp>
          <p:nvSpPr>
            <p:cNvPr id="141" name="Google Shape;141;p9"/>
            <p:cNvSpPr txBox="1"/>
            <p:nvPr/>
          </p:nvSpPr>
          <p:spPr>
            <a:xfrm rot="-14369">
              <a:off x="2728483" y="185672"/>
              <a:ext cx="574205" cy="35460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422"/>
                <a:buFont typeface="Arial"/>
                <a:buNone/>
              </a:pPr>
              <a:endParaRPr sz="1421" b="0" i="0" u="none" strike="noStrike" cap="none">
                <a:solidFill>
                  <a:schemeClr val="lt1"/>
                </a:solidFill>
                <a:latin typeface="Arial"/>
                <a:ea typeface="Arial"/>
                <a:cs typeface="Arial"/>
                <a:sym typeface="Arial"/>
              </a:endParaRPr>
            </a:p>
          </p:txBody>
        </p:sp>
        <p:sp>
          <p:nvSpPr>
            <p:cNvPr id="142" name="Google Shape;142;p9"/>
            <p:cNvSpPr/>
            <p:nvPr/>
          </p:nvSpPr>
          <p:spPr>
            <a:xfrm>
              <a:off x="3791972" y="0"/>
              <a:ext cx="2373900" cy="1065900"/>
            </a:xfrm>
            <a:prstGeom prst="roundRect">
              <a:avLst>
                <a:gd name="adj" fmla="val 10000"/>
              </a:avLst>
            </a:prstGeom>
            <a:solidFill>
              <a:srgbClr val="44B78C"/>
            </a:solidFill>
            <a:ln w="24075" cap="flat" cmpd="sng">
              <a:solidFill>
                <a:schemeClr val="lt1"/>
              </a:solidFill>
              <a:prstDash val="solid"/>
              <a:round/>
              <a:headEnd type="none" w="sm" len="sm"/>
              <a:tailEnd type="none" w="sm" len="sm"/>
            </a:ln>
          </p:spPr>
          <p:txBody>
            <a:bodyPr spcFirstLastPara="1" wrap="square" lIns="86675" tIns="86675" rIns="86675" bIns="86675" anchor="ctr" anchorCtr="0">
              <a:noAutofit/>
            </a:bodyPr>
            <a:lstStyle/>
            <a:p>
              <a:pPr marL="0" marR="0" lvl="0" indent="0" algn="l" rtl="0">
                <a:lnSpc>
                  <a:spcPct val="100000"/>
                </a:lnSpc>
                <a:spcBef>
                  <a:spcPts val="0"/>
                </a:spcBef>
                <a:spcAft>
                  <a:spcPts val="0"/>
                </a:spcAft>
                <a:buClr>
                  <a:srgbClr val="000000"/>
                </a:buClr>
                <a:buSzPts val="1327"/>
                <a:buFont typeface="Arial"/>
                <a:buNone/>
              </a:pPr>
              <a:endParaRPr sz="1327" b="0" i="0" u="none" strike="noStrike" cap="none">
                <a:solidFill>
                  <a:srgbClr val="000000"/>
                </a:solidFill>
                <a:latin typeface="Arial"/>
                <a:ea typeface="Arial"/>
                <a:cs typeface="Arial"/>
                <a:sym typeface="Arial"/>
              </a:endParaRPr>
            </a:p>
          </p:txBody>
        </p:sp>
        <p:sp>
          <p:nvSpPr>
            <p:cNvPr id="143" name="Google Shape;143;p9"/>
            <p:cNvSpPr txBox="1"/>
            <p:nvPr/>
          </p:nvSpPr>
          <p:spPr>
            <a:xfrm>
              <a:off x="3791972" y="0"/>
              <a:ext cx="2373900" cy="710700"/>
            </a:xfrm>
            <a:prstGeom prst="rect">
              <a:avLst/>
            </a:prstGeom>
            <a:noFill/>
            <a:ln>
              <a:noFill/>
            </a:ln>
          </p:spPr>
          <p:txBody>
            <a:bodyPr spcFirstLastPara="1" wrap="square" lIns="128100" tIns="128100" rIns="128100" bIns="68600" anchor="t" anchorCtr="0">
              <a:noAutofit/>
            </a:bodyPr>
            <a:lstStyle/>
            <a:p>
              <a:pPr marL="0" marR="0" lvl="0" indent="0" algn="l" rtl="0">
                <a:lnSpc>
                  <a:spcPct val="90000"/>
                </a:lnSpc>
                <a:spcBef>
                  <a:spcPts val="0"/>
                </a:spcBef>
                <a:spcAft>
                  <a:spcPts val="0"/>
                </a:spcAft>
                <a:buClr>
                  <a:srgbClr val="000000"/>
                </a:buClr>
                <a:buSzPts val="1801"/>
                <a:buFont typeface="Arial"/>
                <a:buNone/>
              </a:pPr>
              <a:r>
                <a:rPr lang="en-US" sz="1801" b="0" i="0" u="none" strike="noStrike" cap="none">
                  <a:solidFill>
                    <a:schemeClr val="lt1"/>
                  </a:solidFill>
                  <a:latin typeface="Arial"/>
                  <a:ea typeface="Arial"/>
                  <a:cs typeface="Arial"/>
                  <a:sym typeface="Arial"/>
                </a:rPr>
                <a:t>Property Assessment</a:t>
              </a:r>
              <a:endParaRPr sz="1801" b="0" i="0" u="none" strike="noStrike" cap="none">
                <a:solidFill>
                  <a:schemeClr val="lt1"/>
                </a:solidFill>
                <a:latin typeface="Arial"/>
                <a:ea typeface="Arial"/>
                <a:cs typeface="Arial"/>
                <a:sym typeface="Arial"/>
              </a:endParaRPr>
            </a:p>
          </p:txBody>
        </p:sp>
        <p:sp>
          <p:nvSpPr>
            <p:cNvPr id="144" name="Google Shape;144;p9"/>
            <p:cNvSpPr/>
            <p:nvPr/>
          </p:nvSpPr>
          <p:spPr>
            <a:xfrm>
              <a:off x="4237573" y="725554"/>
              <a:ext cx="2454900" cy="3416700"/>
            </a:xfrm>
            <a:prstGeom prst="roundRect">
              <a:avLst>
                <a:gd name="adj" fmla="val 10000"/>
              </a:avLst>
            </a:prstGeom>
            <a:solidFill>
              <a:schemeClr val="lt1">
                <a:alpha val="87843"/>
              </a:schemeClr>
            </a:solidFill>
            <a:ln w="24075" cap="flat" cmpd="sng">
              <a:solidFill>
                <a:srgbClr val="44B78C"/>
              </a:solidFill>
              <a:prstDash val="solid"/>
              <a:round/>
              <a:headEnd type="none" w="sm" len="sm"/>
              <a:tailEnd type="none" w="sm" len="sm"/>
            </a:ln>
          </p:spPr>
          <p:txBody>
            <a:bodyPr spcFirstLastPara="1" wrap="square" lIns="86675" tIns="86675" rIns="86675" bIns="86675" anchor="ctr" anchorCtr="0">
              <a:noAutofit/>
            </a:bodyPr>
            <a:lstStyle/>
            <a:p>
              <a:pPr marL="0" marR="0" lvl="0" indent="0" algn="l" rtl="0">
                <a:lnSpc>
                  <a:spcPct val="100000"/>
                </a:lnSpc>
                <a:spcBef>
                  <a:spcPts val="0"/>
                </a:spcBef>
                <a:spcAft>
                  <a:spcPts val="0"/>
                </a:spcAft>
                <a:buClr>
                  <a:srgbClr val="000000"/>
                </a:buClr>
                <a:buSzPts val="1327"/>
                <a:buFont typeface="Arial"/>
                <a:buNone/>
              </a:pPr>
              <a:endParaRPr sz="1327" b="0" i="0" u="none" strike="noStrike" cap="none">
                <a:solidFill>
                  <a:srgbClr val="000000"/>
                </a:solidFill>
                <a:latin typeface="Arial"/>
                <a:ea typeface="Arial"/>
                <a:cs typeface="Arial"/>
                <a:sym typeface="Arial"/>
              </a:endParaRPr>
            </a:p>
          </p:txBody>
        </p:sp>
        <p:sp>
          <p:nvSpPr>
            <p:cNvPr id="145" name="Google Shape;145;p9"/>
            <p:cNvSpPr txBox="1"/>
            <p:nvPr/>
          </p:nvSpPr>
          <p:spPr>
            <a:xfrm>
              <a:off x="4309476" y="797457"/>
              <a:ext cx="2311200" cy="3273000"/>
            </a:xfrm>
            <a:prstGeom prst="rect">
              <a:avLst/>
            </a:prstGeom>
            <a:noFill/>
            <a:ln>
              <a:noFill/>
            </a:ln>
          </p:spPr>
          <p:txBody>
            <a:bodyPr spcFirstLastPara="1" wrap="square" lIns="128100" tIns="128100" rIns="128100" bIns="128100" anchor="t" anchorCtr="0">
              <a:noAutofit/>
            </a:bodyPr>
            <a:lstStyle/>
            <a:p>
              <a:pPr marL="162523" marR="0" lvl="1" indent="-162522" algn="l" rtl="0">
                <a:lnSpc>
                  <a:spcPct val="90000"/>
                </a:lnSpc>
                <a:spcBef>
                  <a:spcPts val="0"/>
                </a:spcBef>
                <a:spcAft>
                  <a:spcPts val="0"/>
                </a:spcAft>
                <a:buClr>
                  <a:srgbClr val="000000"/>
                </a:buClr>
                <a:buSzPts val="1801"/>
                <a:buFont typeface="Arial"/>
                <a:buChar char="•"/>
              </a:pPr>
              <a:r>
                <a:rPr lang="en-US" sz="1706" b="0" i="0" u="none" strike="noStrike" cap="none">
                  <a:solidFill>
                    <a:srgbClr val="000000"/>
                  </a:solidFill>
                  <a:latin typeface="Arial"/>
                  <a:ea typeface="Arial"/>
                  <a:cs typeface="Arial"/>
                  <a:sym typeface="Arial"/>
                </a:rPr>
                <a:t>Identify </a:t>
              </a:r>
              <a:r>
                <a:rPr lang="en-US" sz="1706" b="0" i="0" u="sng" strike="noStrike" cap="none">
                  <a:solidFill>
                    <a:srgbClr val="000000"/>
                  </a:solidFill>
                  <a:latin typeface="Arial"/>
                  <a:ea typeface="Arial"/>
                  <a:cs typeface="Arial"/>
                  <a:sym typeface="Arial"/>
                </a:rPr>
                <a:t>all</a:t>
              </a:r>
              <a:r>
                <a:rPr lang="en-US" sz="1706" b="0" i="0" u="none" strike="noStrike" cap="none">
                  <a:solidFill>
                    <a:srgbClr val="000000"/>
                  </a:solidFill>
                  <a:latin typeface="Arial"/>
                  <a:ea typeface="Arial"/>
                  <a:cs typeface="Arial"/>
                  <a:sym typeface="Arial"/>
                </a:rPr>
                <a:t> home repair needs </a:t>
              </a:r>
              <a:endParaRPr sz="1706" b="0" i="0" u="none" strike="noStrike" cap="none">
                <a:solidFill>
                  <a:srgbClr val="000000"/>
                </a:solidFill>
                <a:latin typeface="Arial"/>
                <a:ea typeface="Arial"/>
                <a:cs typeface="Arial"/>
                <a:sym typeface="Arial"/>
              </a:endParaRPr>
            </a:p>
            <a:p>
              <a:pPr marL="162523" marR="0" lvl="1" indent="-162522" algn="l" rtl="0">
                <a:lnSpc>
                  <a:spcPct val="90000"/>
                </a:lnSpc>
                <a:spcBef>
                  <a:spcPts val="569"/>
                </a:spcBef>
                <a:spcAft>
                  <a:spcPts val="0"/>
                </a:spcAft>
                <a:buClr>
                  <a:srgbClr val="000000"/>
                </a:buClr>
                <a:buSzPts val="1801"/>
                <a:buFont typeface="Arial"/>
                <a:buChar char="•"/>
              </a:pPr>
              <a:r>
                <a:rPr lang="en-US" sz="1706" b="0" i="0" u="none" strike="noStrike" cap="none">
                  <a:solidFill>
                    <a:srgbClr val="000000"/>
                  </a:solidFill>
                  <a:latin typeface="Arial"/>
                  <a:ea typeface="Arial"/>
                  <a:cs typeface="Arial"/>
                  <a:sym typeface="Arial"/>
                </a:rPr>
                <a:t>Eliminate referrals to multiple programs</a:t>
              </a:r>
              <a:endParaRPr sz="1706" b="0" i="0" u="none" strike="noStrike" cap="none">
                <a:solidFill>
                  <a:srgbClr val="000000"/>
                </a:solidFill>
                <a:latin typeface="Arial"/>
                <a:ea typeface="Arial"/>
                <a:cs typeface="Arial"/>
                <a:sym typeface="Arial"/>
              </a:endParaRPr>
            </a:p>
            <a:p>
              <a:pPr marL="162523" marR="0" lvl="1" indent="-162522" algn="l" rtl="0">
                <a:lnSpc>
                  <a:spcPct val="90000"/>
                </a:lnSpc>
                <a:spcBef>
                  <a:spcPts val="569"/>
                </a:spcBef>
                <a:spcAft>
                  <a:spcPts val="0"/>
                </a:spcAft>
                <a:buClr>
                  <a:srgbClr val="000000"/>
                </a:buClr>
                <a:buSzPts val="1801"/>
                <a:buFont typeface="Arial"/>
                <a:buChar char="•"/>
              </a:pPr>
              <a:r>
                <a:rPr lang="en-US" sz="1706" b="0" i="0" u="none" strike="noStrike" cap="none">
                  <a:solidFill>
                    <a:srgbClr val="000000"/>
                  </a:solidFill>
                  <a:latin typeface="Arial"/>
                  <a:ea typeface="Arial"/>
                  <a:cs typeface="Arial"/>
                  <a:sym typeface="Arial"/>
                </a:rPr>
                <a:t>Match the repair needs to available services and funding</a:t>
              </a:r>
              <a:endParaRPr sz="1706" b="0" i="0" u="none" strike="noStrike" cap="none">
                <a:solidFill>
                  <a:srgbClr val="000000"/>
                </a:solidFill>
                <a:latin typeface="Arial"/>
                <a:ea typeface="Arial"/>
                <a:cs typeface="Arial"/>
                <a:sym typeface="Arial"/>
              </a:endParaRPr>
            </a:p>
          </p:txBody>
        </p:sp>
        <p:sp>
          <p:nvSpPr>
            <p:cNvPr id="146" name="Google Shape;146;p9"/>
            <p:cNvSpPr/>
            <p:nvPr/>
          </p:nvSpPr>
          <p:spPr>
            <a:xfrm rot="13146">
              <a:off x="6535678" y="67346"/>
              <a:ext cx="784506" cy="591005"/>
            </a:xfrm>
            <a:prstGeom prst="rightArrow">
              <a:avLst>
                <a:gd name="adj1" fmla="val 60000"/>
                <a:gd name="adj2" fmla="val 50000"/>
              </a:avLst>
            </a:prstGeom>
            <a:solidFill>
              <a:srgbClr val="6FAA47"/>
            </a:solidFill>
            <a:ln>
              <a:noFill/>
            </a:ln>
          </p:spPr>
          <p:txBody>
            <a:bodyPr spcFirstLastPara="1" wrap="square" lIns="86675" tIns="86675" rIns="86675" bIns="86675" anchor="ctr" anchorCtr="0">
              <a:noAutofit/>
            </a:bodyPr>
            <a:lstStyle/>
            <a:p>
              <a:pPr marL="0" marR="0" lvl="0" indent="0" algn="l" rtl="0">
                <a:lnSpc>
                  <a:spcPct val="100000"/>
                </a:lnSpc>
                <a:spcBef>
                  <a:spcPts val="0"/>
                </a:spcBef>
                <a:spcAft>
                  <a:spcPts val="0"/>
                </a:spcAft>
                <a:buClr>
                  <a:srgbClr val="000000"/>
                </a:buClr>
                <a:buSzPts val="1327"/>
                <a:buFont typeface="Arial"/>
                <a:buNone/>
              </a:pPr>
              <a:endParaRPr sz="1327" b="0" i="0" u="none" strike="noStrike" cap="none">
                <a:solidFill>
                  <a:srgbClr val="000000"/>
                </a:solidFill>
                <a:latin typeface="Arial"/>
                <a:ea typeface="Arial"/>
                <a:cs typeface="Arial"/>
                <a:sym typeface="Arial"/>
              </a:endParaRPr>
            </a:p>
          </p:txBody>
        </p:sp>
        <p:sp>
          <p:nvSpPr>
            <p:cNvPr id="147" name="Google Shape;147;p9"/>
            <p:cNvSpPr txBox="1"/>
            <p:nvPr/>
          </p:nvSpPr>
          <p:spPr>
            <a:xfrm rot="13588">
              <a:off x="6535671" y="185246"/>
              <a:ext cx="607205" cy="35460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422"/>
                <a:buFont typeface="Arial"/>
                <a:buNone/>
              </a:pPr>
              <a:endParaRPr sz="1421" b="0" i="0" u="none" strike="noStrike" cap="none">
                <a:solidFill>
                  <a:schemeClr val="lt1"/>
                </a:solidFill>
                <a:latin typeface="Arial"/>
                <a:ea typeface="Arial"/>
                <a:cs typeface="Arial"/>
                <a:sym typeface="Arial"/>
              </a:endParaRPr>
            </a:p>
          </p:txBody>
        </p:sp>
        <p:sp>
          <p:nvSpPr>
            <p:cNvPr id="148" name="Google Shape;148;p9"/>
            <p:cNvSpPr/>
            <p:nvPr/>
          </p:nvSpPr>
          <p:spPr>
            <a:xfrm>
              <a:off x="7645742" y="14918"/>
              <a:ext cx="2373900" cy="1065900"/>
            </a:xfrm>
            <a:prstGeom prst="roundRect">
              <a:avLst>
                <a:gd name="adj" fmla="val 10000"/>
              </a:avLst>
            </a:prstGeom>
            <a:solidFill>
              <a:srgbClr val="6FAA47"/>
            </a:solidFill>
            <a:ln w="24075" cap="flat" cmpd="sng">
              <a:solidFill>
                <a:schemeClr val="lt1"/>
              </a:solidFill>
              <a:prstDash val="solid"/>
              <a:round/>
              <a:headEnd type="none" w="sm" len="sm"/>
              <a:tailEnd type="none" w="sm" len="sm"/>
            </a:ln>
          </p:spPr>
          <p:txBody>
            <a:bodyPr spcFirstLastPara="1" wrap="square" lIns="86675" tIns="86675" rIns="86675" bIns="86675" anchor="ctr" anchorCtr="0">
              <a:noAutofit/>
            </a:bodyPr>
            <a:lstStyle/>
            <a:p>
              <a:pPr marL="0" marR="0" lvl="0" indent="0" algn="l" rtl="0">
                <a:lnSpc>
                  <a:spcPct val="100000"/>
                </a:lnSpc>
                <a:spcBef>
                  <a:spcPts val="0"/>
                </a:spcBef>
                <a:spcAft>
                  <a:spcPts val="0"/>
                </a:spcAft>
                <a:buClr>
                  <a:srgbClr val="000000"/>
                </a:buClr>
                <a:buSzPts val="1327"/>
                <a:buFont typeface="Arial"/>
                <a:buNone/>
              </a:pPr>
              <a:endParaRPr sz="1327" b="0" i="0" u="none" strike="noStrike" cap="none">
                <a:solidFill>
                  <a:srgbClr val="000000"/>
                </a:solidFill>
                <a:latin typeface="Arial"/>
                <a:ea typeface="Arial"/>
                <a:cs typeface="Arial"/>
                <a:sym typeface="Arial"/>
              </a:endParaRPr>
            </a:p>
          </p:txBody>
        </p:sp>
        <p:sp>
          <p:nvSpPr>
            <p:cNvPr id="149" name="Google Shape;149;p9"/>
            <p:cNvSpPr txBox="1"/>
            <p:nvPr/>
          </p:nvSpPr>
          <p:spPr>
            <a:xfrm>
              <a:off x="7645742" y="14918"/>
              <a:ext cx="2373900" cy="710700"/>
            </a:xfrm>
            <a:prstGeom prst="rect">
              <a:avLst/>
            </a:prstGeom>
            <a:noFill/>
            <a:ln>
              <a:noFill/>
            </a:ln>
          </p:spPr>
          <p:txBody>
            <a:bodyPr spcFirstLastPara="1" wrap="square" lIns="128100" tIns="128100" rIns="128100" bIns="68600" anchor="t" anchorCtr="0">
              <a:noAutofit/>
            </a:bodyPr>
            <a:lstStyle/>
            <a:p>
              <a:pPr marL="0" marR="0" lvl="0" indent="0" algn="l" rtl="0">
                <a:lnSpc>
                  <a:spcPct val="90000"/>
                </a:lnSpc>
                <a:spcBef>
                  <a:spcPts val="0"/>
                </a:spcBef>
                <a:spcAft>
                  <a:spcPts val="0"/>
                </a:spcAft>
                <a:buClr>
                  <a:srgbClr val="000000"/>
                </a:buClr>
                <a:buSzPts val="1801"/>
                <a:buFont typeface="Arial"/>
                <a:buNone/>
              </a:pPr>
              <a:r>
                <a:rPr lang="en-US" sz="1801" b="0" i="0" u="none" strike="noStrike" cap="none">
                  <a:solidFill>
                    <a:schemeClr val="lt1"/>
                  </a:solidFill>
                  <a:latin typeface="Arial"/>
                  <a:ea typeface="Arial"/>
                  <a:cs typeface="Arial"/>
                  <a:sym typeface="Arial"/>
                </a:rPr>
                <a:t>Construction Management</a:t>
              </a:r>
              <a:endParaRPr sz="1801" b="0" i="0" u="none" strike="noStrike" cap="none">
                <a:solidFill>
                  <a:schemeClr val="lt1"/>
                </a:solidFill>
                <a:latin typeface="Arial"/>
                <a:ea typeface="Arial"/>
                <a:cs typeface="Arial"/>
                <a:sym typeface="Arial"/>
              </a:endParaRPr>
            </a:p>
          </p:txBody>
        </p:sp>
        <p:sp>
          <p:nvSpPr>
            <p:cNvPr id="150" name="Google Shape;150;p9"/>
            <p:cNvSpPr/>
            <p:nvPr/>
          </p:nvSpPr>
          <p:spPr>
            <a:xfrm>
              <a:off x="8122190" y="725554"/>
              <a:ext cx="2393400" cy="3416700"/>
            </a:xfrm>
            <a:prstGeom prst="roundRect">
              <a:avLst>
                <a:gd name="adj" fmla="val 10000"/>
              </a:avLst>
            </a:prstGeom>
            <a:solidFill>
              <a:schemeClr val="lt1">
                <a:alpha val="87843"/>
              </a:schemeClr>
            </a:solidFill>
            <a:ln w="24075" cap="flat" cmpd="sng">
              <a:solidFill>
                <a:srgbClr val="6FAA47"/>
              </a:solidFill>
              <a:prstDash val="solid"/>
              <a:round/>
              <a:headEnd type="none" w="sm" len="sm"/>
              <a:tailEnd type="none" w="sm" len="sm"/>
            </a:ln>
          </p:spPr>
          <p:txBody>
            <a:bodyPr spcFirstLastPara="1" wrap="square" lIns="86675" tIns="86675" rIns="86675" bIns="86675" anchor="ctr" anchorCtr="0">
              <a:noAutofit/>
            </a:bodyPr>
            <a:lstStyle/>
            <a:p>
              <a:pPr marL="0" marR="0" lvl="0" indent="0" algn="l" rtl="0">
                <a:lnSpc>
                  <a:spcPct val="100000"/>
                </a:lnSpc>
                <a:spcBef>
                  <a:spcPts val="0"/>
                </a:spcBef>
                <a:spcAft>
                  <a:spcPts val="0"/>
                </a:spcAft>
                <a:buClr>
                  <a:srgbClr val="000000"/>
                </a:buClr>
                <a:buSzPts val="1327"/>
                <a:buFont typeface="Arial"/>
                <a:buNone/>
              </a:pPr>
              <a:endParaRPr sz="1327" b="0" i="0" u="none" strike="noStrike" cap="none">
                <a:solidFill>
                  <a:srgbClr val="000000"/>
                </a:solidFill>
                <a:latin typeface="Arial"/>
                <a:ea typeface="Arial"/>
                <a:cs typeface="Arial"/>
                <a:sym typeface="Arial"/>
              </a:endParaRPr>
            </a:p>
          </p:txBody>
        </p:sp>
        <p:sp>
          <p:nvSpPr>
            <p:cNvPr id="151" name="Google Shape;151;p9"/>
            <p:cNvSpPr txBox="1"/>
            <p:nvPr/>
          </p:nvSpPr>
          <p:spPr>
            <a:xfrm>
              <a:off x="8192286" y="795650"/>
              <a:ext cx="2253000" cy="3276600"/>
            </a:xfrm>
            <a:prstGeom prst="rect">
              <a:avLst/>
            </a:prstGeom>
            <a:noFill/>
            <a:ln>
              <a:noFill/>
            </a:ln>
          </p:spPr>
          <p:txBody>
            <a:bodyPr spcFirstLastPara="1" wrap="square" lIns="128100" tIns="128100" rIns="128100" bIns="128100" anchor="t" anchorCtr="0">
              <a:noAutofit/>
            </a:bodyPr>
            <a:lstStyle/>
            <a:p>
              <a:pPr marL="162523" marR="0" lvl="1" indent="-162522" algn="l" rtl="0">
                <a:lnSpc>
                  <a:spcPct val="90000"/>
                </a:lnSpc>
                <a:spcBef>
                  <a:spcPts val="0"/>
                </a:spcBef>
                <a:spcAft>
                  <a:spcPts val="0"/>
                </a:spcAft>
                <a:buClr>
                  <a:srgbClr val="000000"/>
                </a:buClr>
                <a:buSzPts val="1801"/>
                <a:buFont typeface="Arial"/>
                <a:buChar char="•"/>
              </a:pPr>
              <a:r>
                <a:rPr lang="en-US" sz="1706" b="0" i="0" u="none" strike="noStrike" cap="none">
                  <a:solidFill>
                    <a:srgbClr val="000000"/>
                  </a:solidFill>
                  <a:latin typeface="Arial"/>
                  <a:ea typeface="Arial"/>
                  <a:cs typeface="Arial"/>
                  <a:sym typeface="Arial"/>
                </a:rPr>
                <a:t>Streamline delivery of multiple services</a:t>
              </a:r>
              <a:endParaRPr sz="1706" b="0" i="0" u="none" strike="noStrike" cap="none">
                <a:solidFill>
                  <a:srgbClr val="000000"/>
                </a:solidFill>
                <a:latin typeface="Arial"/>
                <a:ea typeface="Arial"/>
                <a:cs typeface="Arial"/>
                <a:sym typeface="Arial"/>
              </a:endParaRPr>
            </a:p>
            <a:p>
              <a:pPr marL="162523" marR="0" lvl="1" indent="-162522" algn="l" rtl="0">
                <a:lnSpc>
                  <a:spcPct val="90000"/>
                </a:lnSpc>
                <a:spcBef>
                  <a:spcPts val="569"/>
                </a:spcBef>
                <a:spcAft>
                  <a:spcPts val="0"/>
                </a:spcAft>
                <a:buClr>
                  <a:srgbClr val="000000"/>
                </a:buClr>
                <a:buSzPts val="1801"/>
                <a:buFont typeface="Arial"/>
                <a:buChar char="•"/>
              </a:pPr>
              <a:r>
                <a:rPr lang="en-US" sz="1706" b="0" i="0" u="none" strike="noStrike" cap="none">
                  <a:solidFill>
                    <a:srgbClr val="000000"/>
                  </a:solidFill>
                  <a:latin typeface="Arial"/>
                  <a:ea typeface="Arial"/>
                  <a:cs typeface="Arial"/>
                  <a:sym typeface="Arial"/>
                </a:rPr>
                <a:t>Shorten project timelines</a:t>
              </a:r>
              <a:endParaRPr sz="1706" b="0" i="0" u="none" strike="noStrike" cap="none">
                <a:solidFill>
                  <a:srgbClr val="000000"/>
                </a:solidFill>
                <a:latin typeface="Arial"/>
                <a:ea typeface="Arial"/>
                <a:cs typeface="Arial"/>
                <a:sym typeface="Arial"/>
              </a:endParaRPr>
            </a:p>
            <a:p>
              <a:pPr marL="162523" marR="0" lvl="1" indent="-162522" algn="l" rtl="0">
                <a:lnSpc>
                  <a:spcPct val="90000"/>
                </a:lnSpc>
                <a:spcBef>
                  <a:spcPts val="569"/>
                </a:spcBef>
                <a:spcAft>
                  <a:spcPts val="0"/>
                </a:spcAft>
                <a:buClr>
                  <a:srgbClr val="000000"/>
                </a:buClr>
                <a:buSzPts val="1801"/>
                <a:buFont typeface="Arial"/>
                <a:buChar char="•"/>
              </a:pPr>
              <a:r>
                <a:rPr lang="en-US" sz="1706" b="0" i="0" u="none" strike="noStrike" cap="none">
                  <a:solidFill>
                    <a:srgbClr val="000000"/>
                  </a:solidFill>
                  <a:latin typeface="Arial"/>
                  <a:ea typeface="Arial"/>
                  <a:cs typeface="Arial"/>
                  <a:sym typeface="Arial"/>
                </a:rPr>
                <a:t>Address all major home needs</a:t>
              </a:r>
              <a:endParaRPr sz="1706" b="0" i="0" u="none" strike="noStrike" cap="none">
                <a:solidFill>
                  <a:srgbClr val="000000"/>
                </a:solidFill>
                <a:latin typeface="Arial"/>
                <a:ea typeface="Arial"/>
                <a:cs typeface="Arial"/>
                <a:sym typeface="Arial"/>
              </a:endParaRPr>
            </a:p>
            <a:p>
              <a:pPr marL="162523" marR="0" lvl="1" indent="-162522" algn="l" rtl="0">
                <a:lnSpc>
                  <a:spcPct val="90000"/>
                </a:lnSpc>
                <a:spcBef>
                  <a:spcPts val="569"/>
                </a:spcBef>
                <a:spcAft>
                  <a:spcPts val="0"/>
                </a:spcAft>
                <a:buClr>
                  <a:srgbClr val="000000"/>
                </a:buClr>
                <a:buSzPts val="1801"/>
                <a:buFont typeface="Arial"/>
                <a:buChar char="•"/>
              </a:pPr>
              <a:r>
                <a:rPr lang="en-US" sz="1706" b="0" i="0" u="none" strike="noStrike" cap="none">
                  <a:solidFill>
                    <a:srgbClr val="000000"/>
                  </a:solidFill>
                  <a:latin typeface="Arial"/>
                  <a:ea typeface="Arial"/>
                  <a:cs typeface="Arial"/>
                  <a:sym typeface="Arial"/>
                </a:rPr>
                <a:t>Bring in external funding to fill service gaps</a:t>
              </a:r>
              <a:endParaRPr sz="1706" b="0" i="0" u="none" strike="noStrike" cap="none">
                <a:solidFill>
                  <a:srgbClr val="000000"/>
                </a:solidFill>
                <a:latin typeface="Arial"/>
                <a:ea typeface="Arial"/>
                <a:cs typeface="Arial"/>
                <a:sym typeface="Arial"/>
              </a:endParaRPr>
            </a:p>
          </p:txBody>
        </p:sp>
      </p:grpSp>
      <p:pic>
        <p:nvPicPr>
          <p:cNvPr id="152" name="Google Shape;152;p9" descr="A black background with a black square&#10;&#10;Description automatically generated with medium confidence"/>
          <p:cNvPicPr preferRelativeResize="0"/>
          <p:nvPr/>
        </p:nvPicPr>
        <p:blipFill rotWithShape="1">
          <a:blip r:embed="rId3">
            <a:alphaModFix/>
          </a:blip>
          <a:srcRect b="15130"/>
          <a:stretch/>
        </p:blipFill>
        <p:spPr>
          <a:xfrm>
            <a:off x="1774293" y="5171843"/>
            <a:ext cx="1480684" cy="1256582"/>
          </a:xfrm>
          <a:prstGeom prst="rect">
            <a:avLst/>
          </a:prstGeom>
          <a:solidFill>
            <a:schemeClr val="lt1"/>
          </a:solidFill>
          <a:ln>
            <a:noFill/>
          </a:ln>
        </p:spPr>
      </p:pic>
      <p:pic>
        <p:nvPicPr>
          <p:cNvPr id="153" name="Google Shape;153;p9" descr="A black background with a black square&#10;&#10;Description automatically generated with medium confidence"/>
          <p:cNvPicPr preferRelativeResize="0"/>
          <p:nvPr/>
        </p:nvPicPr>
        <p:blipFill rotWithShape="1">
          <a:blip r:embed="rId4">
            <a:alphaModFix/>
          </a:blip>
          <a:srcRect l="8140" r="7668" b="20229"/>
          <a:stretch/>
        </p:blipFill>
        <p:spPr>
          <a:xfrm>
            <a:off x="5404996" y="5171843"/>
            <a:ext cx="1326185" cy="1256582"/>
          </a:xfrm>
          <a:prstGeom prst="rect">
            <a:avLst/>
          </a:prstGeom>
          <a:solidFill>
            <a:schemeClr val="lt1"/>
          </a:solidFill>
          <a:ln>
            <a:noFill/>
          </a:ln>
        </p:spPr>
      </p:pic>
      <p:pic>
        <p:nvPicPr>
          <p:cNvPr id="154" name="Google Shape;154;p9" descr="A black background with a black square&#10;&#10;Description automatically generated with medium confidence"/>
          <p:cNvPicPr preferRelativeResize="0"/>
          <p:nvPr/>
        </p:nvPicPr>
        <p:blipFill rotWithShape="1">
          <a:blip r:embed="rId5">
            <a:alphaModFix/>
          </a:blip>
          <a:srcRect b="15816"/>
          <a:stretch/>
        </p:blipFill>
        <p:spPr>
          <a:xfrm>
            <a:off x="9218707" y="5411785"/>
            <a:ext cx="1207637" cy="1016640"/>
          </a:xfrm>
          <a:prstGeom prst="rect">
            <a:avLst/>
          </a:prstGeom>
          <a:solidFill>
            <a:schemeClr val="lt1"/>
          </a:solidFill>
          <a:ln>
            <a:noFill/>
          </a:ln>
        </p:spPr>
      </p:pic>
      <p:sp>
        <p:nvSpPr>
          <p:cNvPr id="155" name="Google Shape;155;p9"/>
          <p:cNvSpPr txBox="1">
            <a:spLocks noGrp="1"/>
          </p:cNvSpPr>
          <p:nvPr>
            <p:ph type="title"/>
          </p:nvPr>
        </p:nvSpPr>
        <p:spPr>
          <a:xfrm>
            <a:off x="457200" y="212725"/>
            <a:ext cx="10515600" cy="13257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3300"/>
              <a:buFont typeface="Arial"/>
              <a:buNone/>
            </a:pPr>
            <a:r>
              <a:rPr lang="en-US" sz="3600" b="1"/>
              <a:t>Administrative Platform</a:t>
            </a:r>
            <a:endParaRPr sz="3600" b="1"/>
          </a:p>
        </p:txBody>
      </p:sp>
      <p:pic>
        <p:nvPicPr>
          <p:cNvPr id="156" name="Google Shape;156;p9"/>
          <p:cNvPicPr preferRelativeResize="0"/>
          <p:nvPr/>
        </p:nvPicPr>
        <p:blipFill rotWithShape="1">
          <a:blip r:embed="rId6">
            <a:alphaModFix/>
          </a:blip>
          <a:srcRect/>
          <a:stretch/>
        </p:blipFill>
        <p:spPr>
          <a:xfrm>
            <a:off x="8901701" y="273833"/>
            <a:ext cx="2899232" cy="994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0"/>
          <p:cNvPicPr preferRelativeResize="0"/>
          <p:nvPr/>
        </p:nvPicPr>
        <p:blipFill rotWithShape="1">
          <a:blip r:embed="rId3">
            <a:alphaModFix/>
          </a:blip>
          <a:srcRect/>
          <a:stretch/>
        </p:blipFill>
        <p:spPr>
          <a:xfrm>
            <a:off x="3487601" y="1253331"/>
            <a:ext cx="4920167" cy="4193500"/>
          </a:xfrm>
          <a:prstGeom prst="rect">
            <a:avLst/>
          </a:prstGeom>
          <a:noFill/>
          <a:ln>
            <a:noFill/>
          </a:ln>
        </p:spPr>
      </p:pic>
      <p:cxnSp>
        <p:nvCxnSpPr>
          <p:cNvPr id="162" name="Google Shape;162;p10"/>
          <p:cNvCxnSpPr/>
          <p:nvPr/>
        </p:nvCxnSpPr>
        <p:spPr>
          <a:xfrm rot="10800000">
            <a:off x="1040003" y="1970149"/>
            <a:ext cx="4782300" cy="0"/>
          </a:xfrm>
          <a:prstGeom prst="straightConnector1">
            <a:avLst/>
          </a:prstGeom>
          <a:noFill/>
          <a:ln w="15875" cap="flat" cmpd="sng">
            <a:solidFill>
              <a:schemeClr val="accent2"/>
            </a:solidFill>
            <a:prstDash val="solid"/>
            <a:round/>
            <a:headEnd type="oval" w="med" len="med"/>
            <a:tailEnd type="none" w="sm" len="sm"/>
          </a:ln>
        </p:spPr>
      </p:cxnSp>
      <p:sp>
        <p:nvSpPr>
          <p:cNvPr id="163" name="Google Shape;163;p10"/>
          <p:cNvSpPr txBox="1"/>
          <p:nvPr/>
        </p:nvSpPr>
        <p:spPr>
          <a:xfrm>
            <a:off x="937094" y="1559779"/>
            <a:ext cx="2787300" cy="451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133" b="0" i="0" u="none" strike="noStrike" cap="none">
                <a:solidFill>
                  <a:srgbClr val="E0631E"/>
                </a:solidFill>
                <a:latin typeface="Arial"/>
                <a:ea typeface="Arial"/>
                <a:cs typeface="Arial"/>
                <a:sym typeface="Arial"/>
              </a:rPr>
              <a:t>Basic Systems</a:t>
            </a:r>
            <a:endParaRPr sz="2133" b="0" i="0" u="none" strike="noStrike" cap="none">
              <a:solidFill>
                <a:srgbClr val="000000"/>
              </a:solidFill>
              <a:latin typeface="Arial"/>
              <a:ea typeface="Arial"/>
              <a:cs typeface="Arial"/>
              <a:sym typeface="Arial"/>
            </a:endParaRPr>
          </a:p>
        </p:txBody>
      </p:sp>
      <p:cxnSp>
        <p:nvCxnSpPr>
          <p:cNvPr id="164" name="Google Shape;164;p10"/>
          <p:cNvCxnSpPr/>
          <p:nvPr/>
        </p:nvCxnSpPr>
        <p:spPr>
          <a:xfrm rot="10800000">
            <a:off x="6606099" y="2370622"/>
            <a:ext cx="4544400" cy="0"/>
          </a:xfrm>
          <a:prstGeom prst="straightConnector1">
            <a:avLst/>
          </a:prstGeom>
          <a:noFill/>
          <a:ln w="15875" cap="flat" cmpd="sng">
            <a:solidFill>
              <a:schemeClr val="accent2"/>
            </a:solidFill>
            <a:prstDash val="solid"/>
            <a:round/>
            <a:headEnd type="none" w="sm" len="sm"/>
            <a:tailEnd type="oval" w="med" len="med"/>
          </a:ln>
        </p:spPr>
      </p:cxnSp>
      <p:sp>
        <p:nvSpPr>
          <p:cNvPr id="165" name="Google Shape;165;p10"/>
          <p:cNvSpPr txBox="1"/>
          <p:nvPr/>
        </p:nvSpPr>
        <p:spPr>
          <a:xfrm>
            <a:off x="7352425" y="1995475"/>
            <a:ext cx="3936600" cy="451500"/>
          </a:xfrm>
          <a:prstGeom prst="rect">
            <a:avLst/>
          </a:prstGeom>
          <a:noFill/>
          <a:ln>
            <a:noFill/>
          </a:ln>
        </p:spPr>
        <p:txBody>
          <a:bodyPr spcFirstLastPara="1" wrap="square" lIns="121900" tIns="60925" rIns="121900" bIns="609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2133" b="0" i="0" u="none" strike="noStrike" cap="none">
                <a:solidFill>
                  <a:srgbClr val="E0631E"/>
                </a:solidFill>
                <a:latin typeface="Arial"/>
                <a:ea typeface="Arial"/>
                <a:cs typeface="Arial"/>
                <a:sym typeface="Arial"/>
              </a:rPr>
              <a:t>Enhanced Energy Measures</a:t>
            </a:r>
            <a:endParaRPr sz="2133" b="0" i="0" u="none" strike="noStrike" cap="none">
              <a:solidFill>
                <a:srgbClr val="000000"/>
              </a:solidFill>
              <a:latin typeface="Arial"/>
              <a:ea typeface="Arial"/>
              <a:cs typeface="Arial"/>
              <a:sym typeface="Arial"/>
            </a:endParaRPr>
          </a:p>
        </p:txBody>
      </p:sp>
      <p:cxnSp>
        <p:nvCxnSpPr>
          <p:cNvPr id="166" name="Google Shape;166;p10"/>
          <p:cNvCxnSpPr/>
          <p:nvPr/>
        </p:nvCxnSpPr>
        <p:spPr>
          <a:xfrm rot="10800000">
            <a:off x="1039961" y="4013047"/>
            <a:ext cx="3824400" cy="0"/>
          </a:xfrm>
          <a:prstGeom prst="straightConnector1">
            <a:avLst/>
          </a:prstGeom>
          <a:noFill/>
          <a:ln w="15875" cap="flat" cmpd="sng">
            <a:solidFill>
              <a:schemeClr val="accent2"/>
            </a:solidFill>
            <a:prstDash val="solid"/>
            <a:round/>
            <a:headEnd type="oval" w="med" len="med"/>
            <a:tailEnd type="none" w="sm" len="sm"/>
          </a:ln>
        </p:spPr>
      </p:cxnSp>
      <p:sp>
        <p:nvSpPr>
          <p:cNvPr id="167" name="Google Shape;167;p10"/>
          <p:cNvSpPr txBox="1"/>
          <p:nvPr/>
        </p:nvSpPr>
        <p:spPr>
          <a:xfrm>
            <a:off x="892339" y="3570251"/>
            <a:ext cx="2567400" cy="451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133" b="0" i="0" u="none" strike="noStrike" cap="none">
                <a:solidFill>
                  <a:srgbClr val="E0631E"/>
                </a:solidFill>
                <a:latin typeface="Arial"/>
                <a:ea typeface="Arial"/>
                <a:cs typeface="Arial"/>
                <a:sym typeface="Arial"/>
              </a:rPr>
              <a:t>Energy Efficiency</a:t>
            </a:r>
            <a:endParaRPr sz="2133" b="0" i="0" u="none" strike="noStrike" cap="none">
              <a:solidFill>
                <a:srgbClr val="000000"/>
              </a:solidFill>
              <a:latin typeface="Arial"/>
              <a:ea typeface="Arial"/>
              <a:cs typeface="Arial"/>
              <a:sym typeface="Arial"/>
            </a:endParaRPr>
          </a:p>
        </p:txBody>
      </p:sp>
      <p:cxnSp>
        <p:nvCxnSpPr>
          <p:cNvPr id="168" name="Google Shape;168;p10"/>
          <p:cNvCxnSpPr/>
          <p:nvPr/>
        </p:nvCxnSpPr>
        <p:spPr>
          <a:xfrm rot="10800000">
            <a:off x="7165837" y="4013047"/>
            <a:ext cx="4067100" cy="0"/>
          </a:xfrm>
          <a:prstGeom prst="straightConnector1">
            <a:avLst/>
          </a:prstGeom>
          <a:noFill/>
          <a:ln w="15875" cap="flat" cmpd="sng">
            <a:solidFill>
              <a:schemeClr val="accent2"/>
            </a:solidFill>
            <a:prstDash val="solid"/>
            <a:round/>
            <a:headEnd type="none" w="sm" len="sm"/>
            <a:tailEnd type="oval" w="med" len="med"/>
          </a:ln>
        </p:spPr>
      </p:cxnSp>
      <p:sp>
        <p:nvSpPr>
          <p:cNvPr id="169" name="Google Shape;169;p10"/>
          <p:cNvSpPr txBox="1"/>
          <p:nvPr/>
        </p:nvSpPr>
        <p:spPr>
          <a:xfrm>
            <a:off x="8696131" y="3570251"/>
            <a:ext cx="2657700" cy="451500"/>
          </a:xfrm>
          <a:prstGeom prst="rect">
            <a:avLst/>
          </a:prstGeom>
          <a:noFill/>
          <a:ln>
            <a:noFill/>
          </a:ln>
        </p:spPr>
        <p:txBody>
          <a:bodyPr spcFirstLastPara="1" wrap="square" lIns="121900" tIns="60925" rIns="121900" bIns="609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2133" b="0" i="0" u="none" strike="noStrike" cap="none">
                <a:solidFill>
                  <a:srgbClr val="E0631E"/>
                </a:solidFill>
                <a:latin typeface="Arial"/>
                <a:ea typeface="Arial"/>
                <a:cs typeface="Arial"/>
                <a:sym typeface="Arial"/>
              </a:rPr>
              <a:t>Health and Safety</a:t>
            </a:r>
            <a:endParaRPr sz="2133" b="0" i="0" u="none" strike="noStrike" cap="none">
              <a:solidFill>
                <a:srgbClr val="000000"/>
              </a:solidFill>
              <a:latin typeface="Arial"/>
              <a:ea typeface="Arial"/>
              <a:cs typeface="Arial"/>
              <a:sym typeface="Arial"/>
            </a:endParaRPr>
          </a:p>
        </p:txBody>
      </p:sp>
      <p:sp>
        <p:nvSpPr>
          <p:cNvPr id="170" name="Google Shape;170;p10"/>
          <p:cNvSpPr txBox="1"/>
          <p:nvPr/>
        </p:nvSpPr>
        <p:spPr>
          <a:xfrm>
            <a:off x="937094" y="1965326"/>
            <a:ext cx="3155100" cy="1015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450"/>
              <a:buFont typeface="Arial"/>
              <a:buNone/>
            </a:pPr>
            <a:r>
              <a:rPr lang="en-US" sz="1450" b="0" i="0" u="none" strike="noStrike" cap="none">
                <a:solidFill>
                  <a:srgbClr val="44546A"/>
                </a:solidFill>
                <a:latin typeface="Arial"/>
                <a:ea typeface="Arial"/>
                <a:cs typeface="Arial"/>
                <a:sym typeface="Arial"/>
              </a:rPr>
              <a:t>Roof and Building Shell</a:t>
            </a:r>
            <a:endParaRPr sz="2400" b="0" i="0" u="none" strike="noStrike" cap="none">
              <a:solidFill>
                <a:srgbClr val="44546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450" b="0" i="0" u="none" strike="noStrike" cap="none">
                <a:solidFill>
                  <a:srgbClr val="44546A"/>
                </a:solidFill>
                <a:latin typeface="Arial"/>
                <a:ea typeface="Arial"/>
                <a:cs typeface="Arial"/>
                <a:sym typeface="Arial"/>
              </a:rPr>
              <a:t>Electric</a:t>
            </a:r>
            <a:endParaRPr sz="1450" b="0" i="0" u="none" strike="noStrike" cap="none">
              <a:solidFill>
                <a:srgbClr val="44546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450" b="0" i="0" u="none" strike="noStrike" cap="none">
                <a:solidFill>
                  <a:srgbClr val="44546A"/>
                </a:solidFill>
                <a:latin typeface="Arial"/>
                <a:ea typeface="Arial"/>
                <a:cs typeface="Arial"/>
                <a:sym typeface="Arial"/>
              </a:rPr>
              <a:t>Plumbing (interior/exterior)</a:t>
            </a:r>
            <a:endParaRPr sz="1450" b="0" i="0" u="none" strike="noStrike" cap="none">
              <a:solidFill>
                <a:srgbClr val="44546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450" b="0" i="0" u="none" strike="noStrike" cap="none">
                <a:solidFill>
                  <a:srgbClr val="44546A"/>
                </a:solidFill>
                <a:latin typeface="Arial"/>
                <a:ea typeface="Arial"/>
                <a:cs typeface="Arial"/>
                <a:sym typeface="Arial"/>
              </a:rPr>
              <a:t>HVAC + Hot Water</a:t>
            </a:r>
            <a:endParaRPr sz="1450" b="0" i="0" u="none" strike="noStrike" cap="none">
              <a:solidFill>
                <a:srgbClr val="44546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450" b="0" i="0" u="none" strike="noStrike" cap="none">
                <a:solidFill>
                  <a:srgbClr val="44546A"/>
                </a:solidFill>
                <a:latin typeface="Arial"/>
                <a:ea typeface="Arial"/>
                <a:cs typeface="Arial"/>
                <a:sym typeface="Arial"/>
              </a:rPr>
              <a:t>Structural Issues</a:t>
            </a:r>
            <a:endParaRPr sz="1450" b="0" i="0" u="none" strike="noStrike" cap="none">
              <a:solidFill>
                <a:srgbClr val="44546A"/>
              </a:solidFill>
              <a:latin typeface="Arial"/>
              <a:ea typeface="Arial"/>
              <a:cs typeface="Arial"/>
              <a:sym typeface="Arial"/>
            </a:endParaRPr>
          </a:p>
        </p:txBody>
      </p:sp>
      <p:sp>
        <p:nvSpPr>
          <p:cNvPr id="171" name="Google Shape;171;p10"/>
          <p:cNvSpPr txBox="1"/>
          <p:nvPr/>
        </p:nvSpPr>
        <p:spPr>
          <a:xfrm>
            <a:off x="916089" y="4000939"/>
            <a:ext cx="2668200" cy="1147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467" b="0" i="0" u="none" strike="noStrike" cap="none">
                <a:solidFill>
                  <a:srgbClr val="44546A"/>
                </a:solidFill>
                <a:latin typeface="Arial"/>
                <a:ea typeface="Arial"/>
                <a:cs typeface="Arial"/>
                <a:sym typeface="Arial"/>
              </a:rPr>
              <a:t>Weatherization</a:t>
            </a:r>
            <a:endParaRPr sz="2400" b="0" i="0" u="none" strike="noStrike" cap="none">
              <a:solidFill>
                <a:srgbClr val="44546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467" b="0" i="0" u="none" strike="noStrike" cap="none">
                <a:solidFill>
                  <a:srgbClr val="44546A"/>
                </a:solidFill>
                <a:latin typeface="Arial"/>
                <a:ea typeface="Arial"/>
                <a:cs typeface="Arial"/>
                <a:sym typeface="Arial"/>
              </a:rPr>
              <a:t>Insulation (esp. attic)</a:t>
            </a:r>
            <a:endParaRPr sz="2400" b="0" i="0" u="none" strike="noStrike" cap="none">
              <a:solidFill>
                <a:srgbClr val="44546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467" b="0" i="0" u="none" strike="noStrike" cap="none">
                <a:solidFill>
                  <a:srgbClr val="44546A"/>
                </a:solidFill>
                <a:latin typeface="Arial"/>
                <a:ea typeface="Arial"/>
                <a:cs typeface="Arial"/>
                <a:sym typeface="Arial"/>
              </a:rPr>
              <a:t>LED lighting</a:t>
            </a:r>
            <a:endParaRPr sz="2400" b="0" i="0" u="none" strike="noStrike" cap="none">
              <a:solidFill>
                <a:srgbClr val="44546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467" b="0" i="0" u="none" strike="noStrike" cap="none">
                <a:solidFill>
                  <a:srgbClr val="44546A"/>
                </a:solidFill>
                <a:latin typeface="Arial"/>
                <a:ea typeface="Arial"/>
                <a:cs typeface="Arial"/>
                <a:sym typeface="Arial"/>
              </a:rPr>
              <a:t>Efficient windows/doors</a:t>
            </a:r>
            <a:endParaRPr sz="2400" b="0" i="0" u="none" strike="noStrike" cap="none">
              <a:solidFill>
                <a:srgbClr val="44546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467" b="0" i="0" u="none" strike="noStrike" cap="none">
                <a:solidFill>
                  <a:srgbClr val="44546A"/>
                </a:solidFill>
                <a:latin typeface="Arial"/>
                <a:ea typeface="Arial"/>
                <a:cs typeface="Arial"/>
                <a:sym typeface="Arial"/>
              </a:rPr>
              <a:t>Low-flow water fixtures</a:t>
            </a:r>
            <a:endParaRPr sz="2400" b="0" i="0" u="none" strike="noStrike" cap="none">
              <a:solidFill>
                <a:srgbClr val="44546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467" b="0" i="0" u="none" strike="noStrike" cap="none">
              <a:solidFill>
                <a:srgbClr val="000000"/>
              </a:solidFill>
              <a:latin typeface="Arial"/>
              <a:ea typeface="Arial"/>
              <a:cs typeface="Arial"/>
              <a:sym typeface="Arial"/>
            </a:endParaRPr>
          </a:p>
        </p:txBody>
      </p:sp>
      <p:sp>
        <p:nvSpPr>
          <p:cNvPr id="172" name="Google Shape;172;p10"/>
          <p:cNvSpPr txBox="1"/>
          <p:nvPr/>
        </p:nvSpPr>
        <p:spPr>
          <a:xfrm>
            <a:off x="9023549" y="4000939"/>
            <a:ext cx="2302800" cy="12780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467" b="0" i="0" u="none" strike="noStrike" cap="none">
                <a:solidFill>
                  <a:srgbClr val="44546A"/>
                </a:solidFill>
                <a:latin typeface="Arial"/>
                <a:ea typeface="Arial"/>
                <a:cs typeface="Arial"/>
                <a:sym typeface="Arial"/>
              </a:rPr>
              <a:t>Trip and fall hazards</a:t>
            </a:r>
            <a:endParaRPr sz="2400" b="0" i="0" u="none" strike="noStrike" cap="none">
              <a:solidFill>
                <a:srgbClr val="44546A"/>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467" b="0" i="0" u="none" strike="noStrike" cap="none">
                <a:solidFill>
                  <a:srgbClr val="44546A"/>
                </a:solidFill>
                <a:latin typeface="Arial"/>
                <a:ea typeface="Arial"/>
                <a:cs typeface="Arial"/>
                <a:sym typeface="Arial"/>
              </a:rPr>
              <a:t>Excess moisture</a:t>
            </a:r>
            <a:endParaRPr sz="2400" b="0" i="0" u="none" strike="noStrike" cap="none">
              <a:solidFill>
                <a:srgbClr val="44546A"/>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467" b="0" i="0" u="none" strike="noStrike" cap="none">
                <a:solidFill>
                  <a:srgbClr val="44546A"/>
                </a:solidFill>
                <a:latin typeface="Arial"/>
                <a:ea typeface="Arial"/>
                <a:cs typeface="Arial"/>
                <a:sym typeface="Arial"/>
              </a:rPr>
              <a:t>Lead paint</a:t>
            </a:r>
            <a:endParaRPr sz="2400" b="0" i="0" u="none" strike="noStrike" cap="none">
              <a:solidFill>
                <a:srgbClr val="44546A"/>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467" b="0" i="0" u="none" strike="noStrike" cap="none">
                <a:solidFill>
                  <a:srgbClr val="44546A"/>
                </a:solidFill>
                <a:latin typeface="Arial"/>
                <a:ea typeface="Arial"/>
                <a:cs typeface="Arial"/>
                <a:sym typeface="Arial"/>
              </a:rPr>
              <a:t>Mold</a:t>
            </a:r>
            <a:endParaRPr sz="2400" b="0" i="0" u="none" strike="noStrike" cap="none">
              <a:solidFill>
                <a:srgbClr val="44546A"/>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467" b="0" i="0" u="none" strike="noStrike" cap="none">
                <a:solidFill>
                  <a:srgbClr val="44546A"/>
                </a:solidFill>
                <a:latin typeface="Arial"/>
                <a:ea typeface="Arial"/>
                <a:cs typeface="Arial"/>
                <a:sym typeface="Arial"/>
              </a:rPr>
              <a:t>Pests</a:t>
            </a:r>
            <a:endParaRPr sz="2400" b="0" i="0" u="none" strike="noStrike" cap="none">
              <a:solidFill>
                <a:srgbClr val="44546A"/>
              </a:solidFill>
              <a:latin typeface="Arial"/>
              <a:ea typeface="Arial"/>
              <a:cs typeface="Arial"/>
              <a:sym typeface="Arial"/>
            </a:endParaRPr>
          </a:p>
        </p:txBody>
      </p:sp>
      <p:sp>
        <p:nvSpPr>
          <p:cNvPr id="173" name="Google Shape;173;p10"/>
          <p:cNvSpPr txBox="1"/>
          <p:nvPr/>
        </p:nvSpPr>
        <p:spPr>
          <a:xfrm>
            <a:off x="8957428" y="2370606"/>
            <a:ext cx="2345100" cy="7053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467" b="0" i="0" u="none" strike="noStrike" cap="none">
                <a:solidFill>
                  <a:srgbClr val="44546A"/>
                </a:solidFill>
                <a:latin typeface="Arial"/>
                <a:ea typeface="Arial"/>
                <a:cs typeface="Arial"/>
                <a:sym typeface="Arial"/>
              </a:rPr>
              <a:t>Solar (where feasible) </a:t>
            </a:r>
            <a:endParaRPr sz="2400" b="0" i="0" u="none" strike="noStrike" cap="none">
              <a:solidFill>
                <a:srgbClr val="44546A"/>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467" b="0" i="0" u="none" strike="noStrike" cap="none">
                <a:solidFill>
                  <a:srgbClr val="44546A"/>
                </a:solidFill>
                <a:latin typeface="Arial"/>
                <a:ea typeface="Arial"/>
                <a:cs typeface="Arial"/>
                <a:sym typeface="Arial"/>
              </a:rPr>
              <a:t>Heat pump (heat + AC)</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467" b="0" i="0" u="none" strike="noStrike" cap="none">
                <a:solidFill>
                  <a:srgbClr val="44546A"/>
                </a:solidFill>
                <a:latin typeface="Arial"/>
                <a:ea typeface="Arial"/>
                <a:cs typeface="Arial"/>
                <a:sym typeface="Arial"/>
              </a:rPr>
              <a:t>Fuel switching</a:t>
            </a:r>
            <a:endParaRPr sz="1400" b="0" i="0" u="none" strike="noStrike" cap="none">
              <a:solidFill>
                <a:srgbClr val="000000"/>
              </a:solidFill>
              <a:latin typeface="Arial"/>
              <a:ea typeface="Arial"/>
              <a:cs typeface="Arial"/>
              <a:sym typeface="Arial"/>
            </a:endParaRPr>
          </a:p>
        </p:txBody>
      </p:sp>
      <p:sp>
        <p:nvSpPr>
          <p:cNvPr id="174" name="Google Shape;174;p10"/>
          <p:cNvSpPr/>
          <p:nvPr/>
        </p:nvSpPr>
        <p:spPr>
          <a:xfrm>
            <a:off x="8588439" y="2446641"/>
            <a:ext cx="579600" cy="547500"/>
          </a:xfrm>
          <a:prstGeom prst="sun">
            <a:avLst>
              <a:gd name="adj" fmla="val 25000"/>
            </a:avLst>
          </a:prstGeom>
          <a:solidFill>
            <a:srgbClr val="FFFF00"/>
          </a:solidFill>
          <a:ln w="25400" cap="flat" cmpd="sng">
            <a:solidFill>
              <a:srgbClr val="FEE5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75" name="Google Shape;175;p10"/>
          <p:cNvPicPr preferRelativeResize="0"/>
          <p:nvPr/>
        </p:nvPicPr>
        <p:blipFill rotWithShape="1">
          <a:blip r:embed="rId4">
            <a:alphaModFix/>
          </a:blip>
          <a:srcRect/>
          <a:stretch/>
        </p:blipFill>
        <p:spPr>
          <a:xfrm>
            <a:off x="8901701" y="273833"/>
            <a:ext cx="2899233" cy="994400"/>
          </a:xfrm>
          <a:prstGeom prst="rect">
            <a:avLst/>
          </a:prstGeom>
          <a:noFill/>
          <a:ln>
            <a:noFill/>
          </a:ln>
        </p:spPr>
      </p:pic>
      <p:sp>
        <p:nvSpPr>
          <p:cNvPr id="176" name="Google Shape;176;p10"/>
          <p:cNvSpPr txBox="1">
            <a:spLocks noGrp="1"/>
          </p:cNvSpPr>
          <p:nvPr>
            <p:ph type="title"/>
          </p:nvPr>
        </p:nvSpPr>
        <p:spPr>
          <a:xfrm>
            <a:off x="457200" y="212725"/>
            <a:ext cx="10515600" cy="13257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3300"/>
              <a:buFont typeface="Arial"/>
              <a:buNone/>
            </a:pPr>
            <a:r>
              <a:rPr lang="en-US" sz="3600" b="1"/>
              <a:t>Eligible Measures</a:t>
            </a:r>
            <a:endParaRPr sz="36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8"/>
          <p:cNvPicPr preferRelativeResize="0"/>
          <p:nvPr/>
        </p:nvPicPr>
        <p:blipFill rotWithShape="1">
          <a:blip r:embed="rId3">
            <a:alphaModFix/>
          </a:blip>
          <a:srcRect/>
          <a:stretch/>
        </p:blipFill>
        <p:spPr>
          <a:xfrm>
            <a:off x="3368035" y="1253332"/>
            <a:ext cx="4920167" cy="4193499"/>
          </a:xfrm>
          <a:prstGeom prst="rect">
            <a:avLst/>
          </a:prstGeom>
          <a:solidFill>
            <a:schemeClr val="lt1"/>
          </a:solidFill>
          <a:ln>
            <a:noFill/>
          </a:ln>
        </p:spPr>
      </p:pic>
      <p:sp>
        <p:nvSpPr>
          <p:cNvPr id="182" name="Google Shape;182;p8"/>
          <p:cNvSpPr txBox="1"/>
          <p:nvPr/>
        </p:nvSpPr>
        <p:spPr>
          <a:xfrm>
            <a:off x="361354" y="2082817"/>
            <a:ext cx="3381061" cy="1832949"/>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450"/>
              <a:buFont typeface="Arial"/>
              <a:buNone/>
            </a:pPr>
            <a:r>
              <a:rPr lang="en-US" sz="1450" b="0" i="0" u="none" strike="noStrike" cap="none">
                <a:solidFill>
                  <a:schemeClr val="dk2"/>
                </a:solidFill>
                <a:latin typeface="Arial"/>
                <a:ea typeface="Arial"/>
                <a:cs typeface="Arial"/>
                <a:sym typeface="Arial"/>
              </a:rPr>
              <a:t>Phila. Housing Development Corporation (B</a:t>
            </a:r>
            <a:r>
              <a:rPr lang="en-US" sz="1450">
                <a:solidFill>
                  <a:schemeClr val="dk2"/>
                </a:solidFill>
              </a:rPr>
              <a:t>asic Systems Repair</a:t>
            </a:r>
            <a:r>
              <a:rPr lang="en-US" sz="1450" b="0" i="0" u="none" strike="noStrike" cap="none">
                <a:solidFill>
                  <a:schemeClr val="dk2"/>
                </a:solidFill>
                <a:latin typeface="Arial"/>
                <a:ea typeface="Arial"/>
                <a:cs typeface="Arial"/>
                <a:sym typeface="Arial"/>
              </a:rPr>
              <a:t>)</a:t>
            </a:r>
            <a:endParaRPr sz="145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50"/>
              <a:buFont typeface="Arial"/>
              <a:buNone/>
            </a:pPr>
            <a:r>
              <a:rPr lang="en-US" sz="1450" b="0" i="0" u="none" strike="noStrike" cap="none">
                <a:solidFill>
                  <a:schemeClr val="dk2"/>
                </a:solidFill>
                <a:latin typeface="Arial"/>
                <a:ea typeface="Arial"/>
                <a:cs typeface="Arial"/>
                <a:sym typeface="Arial"/>
              </a:rPr>
              <a:t>Energy Coordinating Agency (Weatherization</a:t>
            </a:r>
            <a:r>
              <a:rPr lang="en-US" sz="1450">
                <a:solidFill>
                  <a:schemeClr val="dk2"/>
                </a:solidFill>
              </a:rPr>
              <a:t>, </a:t>
            </a:r>
            <a:r>
              <a:rPr lang="en-US" sz="1450" b="0" i="0" u="none" strike="noStrike" cap="none">
                <a:solidFill>
                  <a:schemeClr val="dk2"/>
                </a:solidFill>
                <a:latin typeface="Arial"/>
                <a:ea typeface="Arial"/>
                <a:cs typeface="Arial"/>
                <a:sym typeface="Arial"/>
              </a:rPr>
              <a:t>Health and Safety) </a:t>
            </a:r>
            <a:endParaRPr sz="145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50"/>
              <a:buFont typeface="Arial"/>
              <a:buNone/>
            </a:pPr>
            <a:r>
              <a:rPr lang="en-US" sz="1450" b="0" i="0" u="none" strike="noStrike" cap="none">
                <a:solidFill>
                  <a:schemeClr val="dk2"/>
                </a:solidFill>
                <a:latin typeface="Arial"/>
                <a:ea typeface="Arial"/>
                <a:cs typeface="Arial"/>
                <a:sym typeface="Arial"/>
              </a:rPr>
              <a:t>Philadelphia Corporation for Aging</a:t>
            </a:r>
            <a:endParaRPr sz="1467"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67"/>
              <a:buFont typeface="Arial"/>
              <a:buNone/>
            </a:pPr>
            <a:r>
              <a:rPr lang="en-US" sz="1450" b="0" i="0" u="none" strike="noStrike" cap="none">
                <a:solidFill>
                  <a:schemeClr val="dk2"/>
                </a:solidFill>
                <a:latin typeface="Arial"/>
                <a:ea typeface="Arial"/>
                <a:cs typeface="Arial"/>
                <a:sym typeface="Arial"/>
              </a:rPr>
              <a:t>Habitat for Humanity Philadelphia</a:t>
            </a:r>
            <a:endParaRPr sz="1450" b="0" i="0" u="none" strike="noStrike" cap="none">
              <a:solidFill>
                <a:schemeClr val="dk2"/>
              </a:solidFill>
              <a:latin typeface="Arial"/>
              <a:ea typeface="Arial"/>
              <a:cs typeface="Arial"/>
              <a:sym typeface="Arial"/>
            </a:endParaRPr>
          </a:p>
        </p:txBody>
      </p:sp>
      <p:sp>
        <p:nvSpPr>
          <p:cNvPr id="183" name="Google Shape;183;p8"/>
          <p:cNvSpPr txBox="1"/>
          <p:nvPr/>
        </p:nvSpPr>
        <p:spPr>
          <a:xfrm>
            <a:off x="361353" y="4327079"/>
            <a:ext cx="2862400" cy="835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chemeClr val="dk2"/>
                </a:solidFill>
                <a:latin typeface="Arial"/>
                <a:ea typeface="Arial"/>
                <a:cs typeface="Arial"/>
                <a:sym typeface="Arial"/>
              </a:rPr>
              <a:t>Philadelphia Water Department</a:t>
            </a:r>
            <a:endParaRPr sz="1467"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chemeClr val="dk2"/>
                </a:solidFill>
                <a:latin typeface="Arial"/>
                <a:ea typeface="Arial"/>
                <a:cs typeface="Arial"/>
                <a:sym typeface="Arial"/>
              </a:rPr>
              <a:t>Philadelphia Gas Works</a:t>
            </a:r>
            <a:endParaRPr sz="1467"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chemeClr val="dk2"/>
                </a:solidFill>
                <a:latin typeface="Arial"/>
                <a:ea typeface="Arial"/>
                <a:cs typeface="Arial"/>
                <a:sym typeface="Arial"/>
              </a:rPr>
              <a:t>PECO</a:t>
            </a:r>
            <a:endParaRPr sz="1467" b="0" i="0" u="none" strike="noStrike" cap="none">
              <a:solidFill>
                <a:schemeClr val="dk2"/>
              </a:solidFill>
              <a:latin typeface="Arial"/>
              <a:ea typeface="Arial"/>
              <a:cs typeface="Arial"/>
              <a:sym typeface="Arial"/>
            </a:endParaRPr>
          </a:p>
        </p:txBody>
      </p:sp>
      <p:sp>
        <p:nvSpPr>
          <p:cNvPr id="184" name="Google Shape;184;p8"/>
          <p:cNvSpPr txBox="1"/>
          <p:nvPr/>
        </p:nvSpPr>
        <p:spPr>
          <a:xfrm>
            <a:off x="7608551" y="3485045"/>
            <a:ext cx="4186800" cy="1220969"/>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1467"/>
              <a:buFont typeface="Arial"/>
              <a:buNone/>
            </a:pPr>
            <a:r>
              <a:rPr lang="en-US" sz="1450" b="0" i="0" u="none" strike="noStrike" cap="none">
                <a:solidFill>
                  <a:schemeClr val="dk2"/>
                </a:solidFill>
                <a:latin typeface="Arial"/>
                <a:ea typeface="Arial"/>
                <a:cs typeface="Arial"/>
                <a:sym typeface="Arial"/>
              </a:rPr>
              <a:t>Jewish Families and Children’s Services</a:t>
            </a:r>
            <a:endParaRPr sz="1450" b="0" i="0" u="none" strike="noStrike" cap="none">
              <a:solidFill>
                <a:schemeClr val="dk2"/>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50"/>
              <a:buFont typeface="Arial"/>
              <a:buNone/>
            </a:pPr>
            <a:r>
              <a:rPr lang="en-US" sz="1450" b="0" i="0" u="none" strike="noStrike" cap="none">
                <a:solidFill>
                  <a:schemeClr val="dk2"/>
                </a:solidFill>
                <a:latin typeface="Arial"/>
                <a:ea typeface="Arial"/>
                <a:cs typeface="Arial"/>
                <a:sym typeface="Arial"/>
              </a:rPr>
              <a:t>Philadelphia Regional Center for Children’s Environmental Health</a:t>
            </a:r>
            <a:endParaRPr sz="1450" b="0" i="0" u="none" strike="noStrike" cap="none">
              <a:solidFill>
                <a:schemeClr val="dk2"/>
              </a:solidFill>
              <a:latin typeface="Arial"/>
              <a:ea typeface="Arial"/>
              <a:cs typeface="Arial"/>
              <a:sym typeface="Arial"/>
            </a:endParaRPr>
          </a:p>
          <a:p>
            <a:pPr marL="0" marR="0" lvl="0" indent="0" algn="r" rtl="0">
              <a:lnSpc>
                <a:spcPct val="100000"/>
              </a:lnSpc>
              <a:spcBef>
                <a:spcPts val="0"/>
              </a:spcBef>
              <a:spcAft>
                <a:spcPts val="0"/>
              </a:spcAft>
              <a:buClr>
                <a:schemeClr val="dk2"/>
              </a:buClr>
              <a:buSzPts val="1467"/>
              <a:buFont typeface="Arial"/>
              <a:buNone/>
            </a:pPr>
            <a:r>
              <a:rPr lang="en-US" sz="1450" b="0" i="0" u="none" strike="noStrike" cap="none">
                <a:solidFill>
                  <a:schemeClr val="dk2"/>
                </a:solidFill>
                <a:latin typeface="Arial"/>
                <a:ea typeface="Arial"/>
                <a:cs typeface="Arial"/>
                <a:sym typeface="Arial"/>
              </a:rPr>
              <a:t>Neighborhood Energy Centers</a:t>
            </a:r>
            <a:endParaRPr sz="1450" b="0" i="0" u="none" strike="noStrike" cap="none">
              <a:solidFill>
                <a:schemeClr val="dk2"/>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67"/>
              <a:buFont typeface="Arial"/>
              <a:buNone/>
            </a:pPr>
            <a:r>
              <a:rPr lang="en-US" sz="1450" b="0" i="0" u="none" strike="noStrike" cap="none">
                <a:solidFill>
                  <a:schemeClr val="dk2"/>
                </a:solidFill>
                <a:latin typeface="Arial"/>
                <a:ea typeface="Arial"/>
                <a:cs typeface="Arial"/>
                <a:sym typeface="Arial"/>
              </a:rPr>
              <a:t>Clarifi</a:t>
            </a:r>
            <a:endParaRPr sz="1450" b="0" i="0" u="none" strike="noStrike" cap="none">
              <a:solidFill>
                <a:schemeClr val="dk2"/>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67"/>
              <a:buFont typeface="Arial"/>
              <a:buNone/>
            </a:pPr>
            <a:endParaRPr sz="1467" b="0" i="0" u="none" strike="noStrike" cap="none">
              <a:solidFill>
                <a:schemeClr val="dk2"/>
              </a:solidFill>
              <a:latin typeface="Arial"/>
              <a:ea typeface="Arial"/>
              <a:cs typeface="Arial"/>
              <a:sym typeface="Arial"/>
            </a:endParaRPr>
          </a:p>
        </p:txBody>
      </p:sp>
      <p:sp>
        <p:nvSpPr>
          <p:cNvPr id="185" name="Google Shape;185;p8"/>
          <p:cNvSpPr txBox="1"/>
          <p:nvPr/>
        </p:nvSpPr>
        <p:spPr>
          <a:xfrm>
            <a:off x="9309351" y="2258255"/>
            <a:ext cx="2486000" cy="6852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1467"/>
              <a:buFont typeface="Arial"/>
              <a:buNone/>
            </a:pPr>
            <a:r>
              <a:rPr lang="en-US" sz="1467" b="0" i="0" u="none" strike="noStrike" cap="none">
                <a:solidFill>
                  <a:schemeClr val="dk2"/>
                </a:solidFill>
                <a:latin typeface="Arial"/>
                <a:ea typeface="Arial"/>
                <a:cs typeface="Arial"/>
                <a:sym typeface="Arial"/>
              </a:rPr>
              <a:t>Community Legal Services</a:t>
            </a:r>
            <a:endParaRPr sz="1467" b="0" i="0" u="none" strike="noStrike" cap="none">
              <a:solidFill>
                <a:schemeClr val="dk2"/>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67"/>
              <a:buFont typeface="Arial"/>
              <a:buNone/>
            </a:pPr>
            <a:r>
              <a:rPr lang="en-US" sz="1467" b="0" i="0" u="none" strike="noStrike" cap="none">
                <a:solidFill>
                  <a:schemeClr val="dk2"/>
                </a:solidFill>
                <a:latin typeface="Arial"/>
                <a:ea typeface="Arial"/>
                <a:cs typeface="Arial"/>
                <a:sym typeface="Arial"/>
              </a:rPr>
              <a:t>Philadelphia VIP</a:t>
            </a:r>
            <a:endParaRPr sz="1467" b="0" i="0" u="none" strike="noStrike" cap="none">
              <a:solidFill>
                <a:schemeClr val="dk2"/>
              </a:solidFill>
              <a:latin typeface="Arial"/>
              <a:ea typeface="Arial"/>
              <a:cs typeface="Arial"/>
              <a:sym typeface="Arial"/>
            </a:endParaRPr>
          </a:p>
        </p:txBody>
      </p:sp>
      <p:sp>
        <p:nvSpPr>
          <p:cNvPr id="186" name="Google Shape;186;p8"/>
          <p:cNvSpPr txBox="1"/>
          <p:nvPr/>
        </p:nvSpPr>
        <p:spPr>
          <a:xfrm>
            <a:off x="361353" y="3906095"/>
            <a:ext cx="2627160" cy="5980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133"/>
              <a:buFont typeface="Arial"/>
              <a:buNone/>
            </a:pPr>
            <a:r>
              <a:rPr lang="en-US" sz="2133" b="1" i="0" u="none" strike="noStrike" cap="none">
                <a:solidFill>
                  <a:schemeClr val="accent6"/>
                </a:solidFill>
                <a:latin typeface="Arial"/>
                <a:ea typeface="Arial"/>
                <a:cs typeface="Arial"/>
                <a:sym typeface="Arial"/>
              </a:rPr>
              <a:t>Utility Programs</a:t>
            </a:r>
            <a:endParaRPr sz="2133" b="1" i="0" u="none" strike="noStrike" cap="none">
              <a:solidFill>
                <a:schemeClr val="accent6"/>
              </a:solidFill>
              <a:latin typeface="Arial"/>
              <a:ea typeface="Arial"/>
              <a:cs typeface="Arial"/>
              <a:sym typeface="Arial"/>
            </a:endParaRPr>
          </a:p>
        </p:txBody>
      </p:sp>
      <p:cxnSp>
        <p:nvCxnSpPr>
          <p:cNvPr id="187" name="Google Shape;187;p8"/>
          <p:cNvCxnSpPr/>
          <p:nvPr/>
        </p:nvCxnSpPr>
        <p:spPr>
          <a:xfrm rot="10800000">
            <a:off x="504999" y="4389724"/>
            <a:ext cx="4315752" cy="0"/>
          </a:xfrm>
          <a:prstGeom prst="straightConnector1">
            <a:avLst/>
          </a:prstGeom>
          <a:noFill/>
          <a:ln w="19050" cap="flat" cmpd="sng">
            <a:solidFill>
              <a:schemeClr val="accent6"/>
            </a:solidFill>
            <a:prstDash val="solid"/>
            <a:round/>
            <a:headEnd type="oval" w="med" len="med"/>
            <a:tailEnd type="none" w="sm" len="sm"/>
          </a:ln>
        </p:spPr>
      </p:cxnSp>
      <p:sp>
        <p:nvSpPr>
          <p:cNvPr id="188" name="Google Shape;188;p8"/>
          <p:cNvSpPr txBox="1"/>
          <p:nvPr/>
        </p:nvSpPr>
        <p:spPr>
          <a:xfrm>
            <a:off x="361353" y="1634299"/>
            <a:ext cx="2597179" cy="5980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133"/>
              <a:buFont typeface="Arial"/>
              <a:buNone/>
            </a:pPr>
            <a:r>
              <a:rPr lang="en-US" sz="2133" b="1" i="0" u="none" strike="noStrike" cap="none">
                <a:solidFill>
                  <a:schemeClr val="accent6"/>
                </a:solidFill>
                <a:latin typeface="Arial"/>
                <a:ea typeface="Arial"/>
                <a:cs typeface="Arial"/>
                <a:sym typeface="Arial"/>
              </a:rPr>
              <a:t>Repair Programs</a:t>
            </a:r>
            <a:endParaRPr sz="2133" b="1" i="0" u="none" strike="noStrike" cap="none">
              <a:solidFill>
                <a:schemeClr val="accent6"/>
              </a:solidFill>
              <a:latin typeface="Arial"/>
              <a:ea typeface="Arial"/>
              <a:cs typeface="Arial"/>
              <a:sym typeface="Arial"/>
            </a:endParaRPr>
          </a:p>
        </p:txBody>
      </p:sp>
      <p:cxnSp>
        <p:nvCxnSpPr>
          <p:cNvPr id="189" name="Google Shape;189;p8"/>
          <p:cNvCxnSpPr/>
          <p:nvPr/>
        </p:nvCxnSpPr>
        <p:spPr>
          <a:xfrm rot="10800000">
            <a:off x="504999" y="2112483"/>
            <a:ext cx="5251416" cy="0"/>
          </a:xfrm>
          <a:prstGeom prst="straightConnector1">
            <a:avLst/>
          </a:prstGeom>
          <a:noFill/>
          <a:ln w="19050" cap="flat" cmpd="sng">
            <a:solidFill>
              <a:schemeClr val="accent6"/>
            </a:solidFill>
            <a:prstDash val="solid"/>
            <a:round/>
            <a:headEnd type="oval" w="med" len="med"/>
            <a:tailEnd type="none" w="sm" len="sm"/>
          </a:ln>
        </p:spPr>
      </p:cxnSp>
      <p:sp>
        <p:nvSpPr>
          <p:cNvPr id="190" name="Google Shape;190;p8"/>
          <p:cNvSpPr txBox="1"/>
          <p:nvPr/>
        </p:nvSpPr>
        <p:spPr>
          <a:xfrm>
            <a:off x="9622951" y="1785796"/>
            <a:ext cx="2172400" cy="5980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2133"/>
              <a:buFont typeface="Arial"/>
              <a:buNone/>
            </a:pPr>
            <a:r>
              <a:rPr lang="en-US" sz="2133" b="1" i="0" u="none" strike="noStrike" cap="none">
                <a:solidFill>
                  <a:schemeClr val="accent6"/>
                </a:solidFill>
                <a:latin typeface="Arial"/>
                <a:ea typeface="Arial"/>
                <a:cs typeface="Arial"/>
                <a:sym typeface="Arial"/>
              </a:rPr>
              <a:t>Legal Services</a:t>
            </a:r>
            <a:endParaRPr sz="2133" b="1" i="0" u="none" strike="noStrike" cap="none">
              <a:solidFill>
                <a:schemeClr val="accent6"/>
              </a:solidFill>
              <a:latin typeface="Arial"/>
              <a:ea typeface="Arial"/>
              <a:cs typeface="Arial"/>
              <a:sym typeface="Arial"/>
            </a:endParaRPr>
          </a:p>
        </p:txBody>
      </p:sp>
      <p:cxnSp>
        <p:nvCxnSpPr>
          <p:cNvPr id="191" name="Google Shape;191;p8"/>
          <p:cNvCxnSpPr/>
          <p:nvPr/>
        </p:nvCxnSpPr>
        <p:spPr>
          <a:xfrm>
            <a:off x="6415634" y="2264075"/>
            <a:ext cx="5379717" cy="0"/>
          </a:xfrm>
          <a:prstGeom prst="straightConnector1">
            <a:avLst/>
          </a:prstGeom>
          <a:noFill/>
          <a:ln w="19050" cap="flat" cmpd="sng">
            <a:solidFill>
              <a:schemeClr val="accent6"/>
            </a:solidFill>
            <a:prstDash val="solid"/>
            <a:round/>
            <a:headEnd type="oval" w="med" len="med"/>
            <a:tailEnd type="none" w="sm" len="sm"/>
          </a:ln>
        </p:spPr>
      </p:cxnSp>
      <p:sp>
        <p:nvSpPr>
          <p:cNvPr id="192" name="Google Shape;192;p8"/>
          <p:cNvSpPr txBox="1"/>
          <p:nvPr/>
        </p:nvSpPr>
        <p:spPr>
          <a:xfrm>
            <a:off x="7403787" y="3040221"/>
            <a:ext cx="4471691" cy="5980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2133"/>
              <a:buFont typeface="Arial"/>
              <a:buNone/>
            </a:pPr>
            <a:r>
              <a:rPr lang="en-US" sz="2133" b="1" i="0" u="none" strike="noStrike" cap="none">
                <a:solidFill>
                  <a:schemeClr val="accent6"/>
                </a:solidFill>
                <a:latin typeface="Arial"/>
                <a:ea typeface="Arial"/>
                <a:cs typeface="Arial"/>
                <a:sym typeface="Arial"/>
              </a:rPr>
              <a:t>Health and Housing Counseling</a:t>
            </a:r>
            <a:endParaRPr sz="2133" b="1" i="0" u="none" strike="noStrike" cap="none">
              <a:solidFill>
                <a:schemeClr val="accent6"/>
              </a:solidFill>
              <a:latin typeface="Arial"/>
              <a:ea typeface="Arial"/>
              <a:cs typeface="Arial"/>
              <a:sym typeface="Arial"/>
            </a:endParaRPr>
          </a:p>
        </p:txBody>
      </p:sp>
      <p:cxnSp>
        <p:nvCxnSpPr>
          <p:cNvPr id="193" name="Google Shape;193;p8"/>
          <p:cNvCxnSpPr/>
          <p:nvPr/>
        </p:nvCxnSpPr>
        <p:spPr>
          <a:xfrm>
            <a:off x="7025708" y="3485045"/>
            <a:ext cx="4769643" cy="0"/>
          </a:xfrm>
          <a:prstGeom prst="straightConnector1">
            <a:avLst/>
          </a:prstGeom>
          <a:noFill/>
          <a:ln w="19050" cap="flat" cmpd="sng">
            <a:solidFill>
              <a:schemeClr val="accent6"/>
            </a:solidFill>
            <a:prstDash val="solid"/>
            <a:round/>
            <a:headEnd type="oval" w="med" len="med"/>
            <a:tailEnd type="none" w="sm" len="sm"/>
          </a:ln>
        </p:spPr>
      </p:cxnSp>
      <p:sp>
        <p:nvSpPr>
          <p:cNvPr id="194" name="Google Shape;194;p8"/>
          <p:cNvSpPr txBox="1">
            <a:spLocks noGrp="1"/>
          </p:cNvSpPr>
          <p:nvPr>
            <p:ph type="sldNum" idx="12"/>
          </p:nvPr>
        </p:nvSpPr>
        <p:spPr>
          <a:xfrm>
            <a:off x="11480800" y="8208136"/>
            <a:ext cx="3939504" cy="935864"/>
          </a:xfrm>
          <a:prstGeom prst="rect">
            <a:avLst/>
          </a:prstGeom>
          <a:noFill/>
          <a:ln>
            <a:noFill/>
          </a:ln>
        </p:spPr>
        <p:txBody>
          <a:bodyPr spcFirstLastPara="1" wrap="square" lIns="121900" tIns="60925" rIns="121900" bIns="60925"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600" b="0" i="0" u="none" strike="noStrike" cap="none">
                <a:solidFill>
                  <a:srgbClr val="888888"/>
                </a:solidFill>
                <a:latin typeface="Calibri"/>
                <a:ea typeface="Calibri"/>
                <a:cs typeface="Calibri"/>
                <a:sym typeface="Calibri"/>
              </a:rPr>
              <a:t>7</a:t>
            </a:fld>
            <a:endParaRPr sz="1200" b="0" i="0" u="none" strike="noStrike" cap="none">
              <a:solidFill>
                <a:srgbClr val="888888"/>
              </a:solidFill>
              <a:latin typeface="Calibri"/>
              <a:ea typeface="Calibri"/>
              <a:cs typeface="Calibri"/>
              <a:sym typeface="Calibri"/>
            </a:endParaRPr>
          </a:p>
        </p:txBody>
      </p:sp>
      <p:pic>
        <p:nvPicPr>
          <p:cNvPr id="195" name="Google Shape;195;p8"/>
          <p:cNvPicPr preferRelativeResize="0"/>
          <p:nvPr/>
        </p:nvPicPr>
        <p:blipFill rotWithShape="1">
          <a:blip r:embed="rId4">
            <a:alphaModFix/>
          </a:blip>
          <a:srcRect/>
          <a:stretch/>
        </p:blipFill>
        <p:spPr>
          <a:xfrm>
            <a:off x="8901701" y="273833"/>
            <a:ext cx="2899233" cy="994400"/>
          </a:xfrm>
          <a:prstGeom prst="rect">
            <a:avLst/>
          </a:prstGeom>
          <a:noFill/>
          <a:ln>
            <a:noFill/>
          </a:ln>
        </p:spPr>
      </p:pic>
      <p:sp>
        <p:nvSpPr>
          <p:cNvPr id="196" name="Google Shape;196;p8"/>
          <p:cNvSpPr txBox="1">
            <a:spLocks noGrp="1"/>
          </p:cNvSpPr>
          <p:nvPr>
            <p:ph type="title"/>
          </p:nvPr>
        </p:nvSpPr>
        <p:spPr>
          <a:xfrm>
            <a:off x="457200" y="212725"/>
            <a:ext cx="10515600" cy="13257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3300"/>
              <a:buFont typeface="Arial"/>
              <a:buNone/>
            </a:pPr>
            <a:r>
              <a:rPr lang="en-US" sz="3600" b="1"/>
              <a:t>Program Partners</a:t>
            </a:r>
            <a:endParaRPr sz="36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3643b8ccf6c_0_165"/>
          <p:cNvSpPr txBox="1"/>
          <p:nvPr/>
        </p:nvSpPr>
        <p:spPr>
          <a:xfrm>
            <a:off x="9847400" y="1926633"/>
            <a:ext cx="2028900" cy="2516100"/>
          </a:xfrm>
          <a:prstGeom prst="rect">
            <a:avLst/>
          </a:prstGeom>
          <a:solidFill>
            <a:srgbClr val="E8E8E8"/>
          </a:solid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Currently there are </a:t>
            </a:r>
            <a:r>
              <a:rPr lang="en-US" sz="2400" b="1" i="0" u="none" strike="noStrike" cap="none">
                <a:solidFill>
                  <a:schemeClr val="dk2"/>
                </a:solidFill>
                <a:latin typeface="Arial"/>
                <a:ea typeface="Arial"/>
                <a:cs typeface="Arial"/>
                <a:sym typeface="Arial"/>
              </a:rPr>
              <a:t>3</a:t>
            </a:r>
            <a:r>
              <a:rPr lang="en-US" sz="2400" b="1">
                <a:solidFill>
                  <a:schemeClr val="dk2"/>
                </a:solidFill>
              </a:rPr>
              <a:t>702</a:t>
            </a:r>
            <a:endParaRPr sz="2400" b="1"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applicants on BTL’s waitlist </a:t>
            </a:r>
            <a:endParaRPr sz="2400" b="0" i="0" u="none" strike="noStrike" cap="none">
              <a:solidFill>
                <a:schemeClr val="dk2"/>
              </a:solidFill>
              <a:latin typeface="Arial"/>
              <a:ea typeface="Arial"/>
              <a:cs typeface="Arial"/>
              <a:sym typeface="Arial"/>
            </a:endParaRPr>
          </a:p>
        </p:txBody>
      </p:sp>
      <p:pic>
        <p:nvPicPr>
          <p:cNvPr id="202" name="Google Shape;202;g3643b8ccf6c_0_165" title="Chart"/>
          <p:cNvPicPr preferRelativeResize="0"/>
          <p:nvPr/>
        </p:nvPicPr>
        <p:blipFill>
          <a:blip r:embed="rId3">
            <a:alphaModFix/>
          </a:blip>
          <a:stretch>
            <a:fillRect/>
          </a:stretch>
        </p:blipFill>
        <p:spPr>
          <a:xfrm>
            <a:off x="990600" y="1340525"/>
            <a:ext cx="8179467" cy="5060274"/>
          </a:xfrm>
          <a:prstGeom prst="rect">
            <a:avLst/>
          </a:prstGeom>
          <a:noFill/>
          <a:ln>
            <a:noFill/>
          </a:ln>
        </p:spPr>
      </p:pic>
      <p:sp>
        <p:nvSpPr>
          <p:cNvPr id="203" name="Google Shape;203;g3643b8ccf6c_0_165"/>
          <p:cNvSpPr txBox="1">
            <a:spLocks noGrp="1"/>
          </p:cNvSpPr>
          <p:nvPr>
            <p:ph type="title"/>
          </p:nvPr>
        </p:nvSpPr>
        <p:spPr>
          <a:xfrm>
            <a:off x="457200" y="212725"/>
            <a:ext cx="10515600" cy="13257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dk1"/>
              </a:buClr>
              <a:buSzPts val="3300"/>
              <a:buFont typeface="Arial"/>
              <a:buNone/>
            </a:pPr>
            <a:r>
              <a:rPr lang="en-US" sz="3600" b="1"/>
              <a:t>Production Pipeline</a:t>
            </a:r>
            <a:endParaRPr sz="3600" b="1"/>
          </a:p>
        </p:txBody>
      </p:sp>
      <p:pic>
        <p:nvPicPr>
          <p:cNvPr id="204" name="Google Shape;204;g3643b8ccf6c_0_165"/>
          <p:cNvPicPr preferRelativeResize="0"/>
          <p:nvPr/>
        </p:nvPicPr>
        <p:blipFill rotWithShape="1">
          <a:blip r:embed="rId4">
            <a:alphaModFix/>
          </a:blip>
          <a:srcRect/>
          <a:stretch/>
        </p:blipFill>
        <p:spPr>
          <a:xfrm>
            <a:off x="8901701" y="273833"/>
            <a:ext cx="2899232" cy="99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p61"/>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0" name="Google Shape;210;p61"/>
          <p:cNvSpPr/>
          <p:nvPr/>
        </p:nvSpPr>
        <p:spPr>
          <a:xfrm>
            <a:off x="0" y="1"/>
            <a:ext cx="12192000" cy="518714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1" name="Google Shape;211;p61"/>
          <p:cNvSpPr/>
          <p:nvPr/>
        </p:nvSpPr>
        <p:spPr>
          <a:xfrm>
            <a:off x="596464" y="551961"/>
            <a:ext cx="10999072" cy="5399950"/>
          </a:xfrm>
          <a:prstGeom prst="rect">
            <a:avLst/>
          </a:prstGeom>
          <a:solidFill>
            <a:schemeClr val="lt1"/>
          </a:solidFill>
          <a:ln>
            <a:noFill/>
          </a:ln>
          <a:effectLst>
            <a:outerShdw blurRad="139700" dist="127000" dir="5400000" algn="t"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2" name="Google Shape;212;p61"/>
          <p:cNvSpPr txBox="1">
            <a:spLocks noGrp="1"/>
          </p:cNvSpPr>
          <p:nvPr>
            <p:ph type="ctrTitle"/>
          </p:nvPr>
        </p:nvSpPr>
        <p:spPr>
          <a:xfrm>
            <a:off x="1524000" y="124858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en-US" sz="6400"/>
              <a:t>Case Studies</a:t>
            </a:r>
            <a:endParaRPr/>
          </a:p>
        </p:txBody>
      </p:sp>
      <p:cxnSp>
        <p:nvCxnSpPr>
          <p:cNvPr id="213" name="Google Shape;213;p61"/>
          <p:cNvCxnSpPr/>
          <p:nvPr/>
        </p:nvCxnSpPr>
        <p:spPr>
          <a:xfrm rot="10800000">
            <a:off x="596464" y="6329769"/>
            <a:ext cx="11000232" cy="0"/>
          </a:xfrm>
          <a:prstGeom prst="straightConnector1">
            <a:avLst/>
          </a:prstGeom>
          <a:noFill/>
          <a:ln w="152400" cap="flat" cmpd="sng">
            <a:solidFill>
              <a:schemeClr val="accent4"/>
            </a:solidFill>
            <a:prstDash val="solid"/>
            <a:round/>
            <a:headEnd type="none" w="sm" len="sm"/>
            <a:tailEnd type="none" w="sm" len="sm"/>
          </a:ln>
        </p:spPr>
      </p:cxn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E27437F290A742B33C50902C59475C" ma:contentTypeVersion="14" ma:contentTypeDescription="Create a new document." ma:contentTypeScope="" ma:versionID="83b0cad4b86e6ff515380b199453135e">
  <xsd:schema xmlns:xsd="http://www.w3.org/2001/XMLSchema" xmlns:xs="http://www.w3.org/2001/XMLSchema" xmlns:p="http://schemas.microsoft.com/office/2006/metadata/properties" xmlns:ns2="78564ab5-b4a5-4767-8d79-cd53dfe02758" xmlns:ns3="f4f4bc07-40b7-4e61-9bed-2568226f4de5" targetNamespace="http://schemas.microsoft.com/office/2006/metadata/properties" ma:root="true" ma:fieldsID="6d496b3b6527d717c1c7b74f96b89c73" ns2:_="" ns3:_="">
    <xsd:import namespace="78564ab5-b4a5-4767-8d79-cd53dfe02758"/>
    <xsd:import namespace="f4f4bc07-40b7-4e61-9bed-2568226f4d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564ab5-b4a5-4767-8d79-cd53dfe027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ecea897-e294-4e5a-891a-91714734c0b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f4bc07-40b7-4e61-9bed-2568226f4d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d96dac-73ce-49ad-ad69-b255746e8089}" ma:internalName="TaxCatchAll" ma:showField="CatchAllData" ma:web="f4f4bc07-40b7-4e61-9bed-2568226f4d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4f4bc07-40b7-4e61-9bed-2568226f4de5" xsi:nil="true"/>
    <lcf76f155ced4ddcb4097134ff3c332f xmlns="78564ab5-b4a5-4767-8d79-cd53dfe0275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96DC205-4BBC-4042-A3AD-4521683F9222}"/>
</file>

<file path=customXml/itemProps2.xml><?xml version="1.0" encoding="utf-8"?>
<ds:datastoreItem xmlns:ds="http://schemas.openxmlformats.org/officeDocument/2006/customXml" ds:itemID="{8177A0F3-3CFE-406C-B0E8-3C99DB575C24}"/>
</file>

<file path=customXml/itemProps3.xml><?xml version="1.0" encoding="utf-8"?>
<ds:datastoreItem xmlns:ds="http://schemas.openxmlformats.org/officeDocument/2006/customXml" ds:itemID="{B5833418-2DA5-4CB2-B767-F10467557568}"/>
</file>

<file path=docProps/app.xml><?xml version="1.0" encoding="utf-8"?>
<Properties xmlns="http://schemas.openxmlformats.org/officeDocument/2006/extended-properties" xmlns:vt="http://schemas.openxmlformats.org/officeDocument/2006/docPropsVTypes">
  <TotalTime>0</TotalTime>
  <Words>2860</Words>
  <Application>Microsoft Office PowerPoint</Application>
  <PresentationFormat>Widescreen</PresentationFormat>
  <Paragraphs>298</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Play</vt:lpstr>
      <vt:lpstr>Calibri</vt:lpstr>
      <vt:lpstr>Arial</vt:lpstr>
      <vt:lpstr>Office Theme</vt:lpstr>
      <vt:lpstr>Built to Last:  Delivering safe, healthy and affordable low-income housing</vt:lpstr>
      <vt:lpstr>PowerPoint Presentation</vt:lpstr>
      <vt:lpstr>PowerPoint Presentation</vt:lpstr>
      <vt:lpstr>PowerPoint Presentation</vt:lpstr>
      <vt:lpstr>Administrative Platform</vt:lpstr>
      <vt:lpstr>Eligible Measures</vt:lpstr>
      <vt:lpstr>Program Partners</vt:lpstr>
      <vt:lpstr>Production Pipeline</vt:lpstr>
      <vt:lpstr>Case Studies</vt:lpstr>
      <vt:lpstr>PowerPoint Presentation</vt:lpstr>
      <vt:lpstr>65th Street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Coordination Learnings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Rebecca Arnold</dc:creator>
  <cp:lastModifiedBy>Katie Bartolotta</cp:lastModifiedBy>
  <cp:revision>1</cp:revision>
  <dcterms:created xsi:type="dcterms:W3CDTF">2025-03-20T18:03:06Z</dcterms:created>
  <dcterms:modified xsi:type="dcterms:W3CDTF">2025-08-13T21:24:37Z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0x010100B2E27437F290A742B33C50902C59475C</vt:lpwstr>
  </property>
</Properties>
</file>