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60" r:id="rId5"/>
    <p:sldMasterId id="2147483674" r:id="rId6"/>
  </p:sldMasterIdLst>
  <p:notesMasterIdLst>
    <p:notesMasterId r:id="rId15"/>
  </p:notesMasterIdLst>
  <p:sldIdLst>
    <p:sldId id="256" r:id="rId7"/>
    <p:sldId id="4799" r:id="rId8"/>
    <p:sldId id="4798" r:id="rId9"/>
    <p:sldId id="450" r:id="rId10"/>
    <p:sldId id="378" r:id="rId11"/>
    <p:sldId id="4797" r:id="rId12"/>
    <p:sldId id="4796" r:id="rId13"/>
    <p:sldId id="4795" r:id="rId1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690907-31B6-69BE-431B-C3F7977B86E1}" name="Kathleen Berube" initials="KB" userId="S::kberube@housingsustainability.com::4137e1e5-3ed8-4efc-86f2-c59cbccbc944" providerId="AD"/>
  <p188:author id="{5AF5741A-306D-5D66-CF01-8CCB3B96E8FD}" name="Kathleen Berube" initials="KB" userId="S::KBerube@housingsustainability.com::4137e1e5-3ed8-4efc-86f2-c59cbccbc944" providerId="AD"/>
  <p188:author id="{530D1639-3DDB-5CC3-BD4D-A09C4B0F9871}" name="Sarveswaran, Sunitha (HCR)" initials="S(" userId="S::sunitha.sarveswaran@hcr.ny.gov::1dae82f1-738e-4ce7-a84a-657cbf2e903a" providerId="AD"/>
  <p188:author id="{69E99368-13E6-3A4E-5F66-164AAD732771}" name="Sarveswaran, Sunitha (HCR)" initials="SS" userId="S::Sunitha.Sarveswaran@hcr.ny.gov::1dae82f1-738e-4ce7-a84a-657cbf2e903a" providerId="AD"/>
  <p188:author id="{58492E71-D9AA-33D9-784A-4C3F8492C210}" name="Pearce, Samantha (HCR)" initials="P(" userId="S::samantha.pearce@hcr.ny.gov::a8aa48e0-edf2-40ee-b5e7-94fd4f1305b6" providerId="AD"/>
  <p188:author id="{5B3EF499-D358-E9E4-3039-18A1688EEDA3}" name="Stratos, Melina (HCR)" initials="SM(" userId="S::melina.stratos@hcr.ny.gov::8554bedf-8f05-43b4-8ea7-97f6b0f4371d" providerId="AD"/>
  <p188:author id="{CD8EC8AC-72F8-6163-8486-348410F15854}" name="Ryan Schlom" initials="RS" userId="S::RSchlom@housingsustainability.com::0ac0eb1d-4c48-4397-b123-04d663f02238" providerId="AD"/>
  <p188:author id="{6FAED4AC-2DAE-9C6C-5A47-647A159E9636}" name="Ryan Schlom" initials="RS" userId="S::rschlom@housingsustainability.com::0ac0eb1d-4c48-4397-b123-04d663f02238" providerId="AD"/>
  <p188:author id="{97920ED5-FD7A-357A-9A82-2606B222449A}" name="Richardson, Kelly (HCR)" initials="RK(" userId="S::Kelly.Richardson@hcr.ny.gov::b09f4143-217c-47fd-afa7-18f0f1393f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3278"/>
    <a:srgbClr val="002D73"/>
    <a:srgbClr val="646569"/>
    <a:srgbClr val="007681"/>
    <a:srgbClr val="1F3261"/>
    <a:srgbClr val="458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58BCFD-592A-522A-04EE-116CD6238266}" v="1963" dt="2025-07-21T12:54:58.746"/>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CF2C164A-7038-42D0-953C-2EB4816D4C81}" type="datetimeFigureOut">
              <a:rPr lang="en-US" smtClean="0"/>
              <a:t>8/13/2025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1440" tIns="45720" rIns="91440" bIns="45720" rtlCol="0" anchor="b"/>
          <a:lstStyle>
            <a:lvl1pPr algn="r">
              <a:defRPr sz="1200"/>
            </a:lvl1pPr>
          </a:lstStyle>
          <a:p>
            <a:fld id="{F6DA9C80-B631-4EC4-8253-F63CFD0157DF}" type="slidenum">
              <a:rPr lang="en-US" smtClean="0"/>
              <a:t>‹#›</a:t>
            </a:fld>
            <a:endParaRPr lang="en-US"/>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4"/>
            <a:ext cx="5608320" cy="3660458"/>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1</a:t>
            </a:fld>
            <a:endParaRPr lang="en-US"/>
          </a:p>
        </p:txBody>
      </p:sp>
    </p:spTree>
    <p:extLst>
      <p:ext uri="{BB962C8B-B14F-4D97-AF65-F5344CB8AC3E}">
        <p14:creationId xmlns:p14="http://schemas.microsoft.com/office/powerpoint/2010/main" val="2978307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James</a:t>
            </a:r>
            <a:endParaRPr lang="en-US"/>
          </a:p>
        </p:txBody>
      </p:sp>
      <p:sp>
        <p:nvSpPr>
          <p:cNvPr id="4" name="Slide Number Placeholder 3"/>
          <p:cNvSpPr>
            <a:spLocks noGrp="1"/>
          </p:cNvSpPr>
          <p:nvPr>
            <p:ph type="sldNum" sz="quarter" idx="5"/>
          </p:nvPr>
        </p:nvSpPr>
        <p:spPr/>
        <p:txBody>
          <a:bodyPr/>
          <a:lstStyle/>
          <a:p>
            <a:fld id="{AAA2D4B0-A834-41A8-B6EB-460DF3B3A90D}" type="slidenum">
              <a:rPr lang="en-US" smtClean="0"/>
              <a:t>8</a:t>
            </a:fld>
            <a:endParaRPr lang="en-US"/>
          </a:p>
        </p:txBody>
      </p:sp>
    </p:spTree>
    <p:extLst>
      <p:ext uri="{BB962C8B-B14F-4D97-AF65-F5344CB8AC3E}">
        <p14:creationId xmlns:p14="http://schemas.microsoft.com/office/powerpoint/2010/main" val="2881760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F626CF-C63A-4E6B-9302-560EEE6307DA}" type="datetime1">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0695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6CE12D-631A-4EDE-8123-95ADB1B039F4}" type="datetime1">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9815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91B45F-BC69-445D-953C-D083A23FCC28}" type="datetime1">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887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12987D-A480-4B65-9015-824A500F9143}" type="datetime1">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97773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506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4E4AAE-D9ED-4C2C-B544-B16C03D0E8DC}" type="datetime1">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49852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F43E29-8684-4D76-B3E6-7A09B269EF17}" type="datetime1">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04300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4D1FB1-61D6-4946-8F89-8007E409DD6F}" type="datetime1">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07622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56CD35-95FD-448D-8738-FB4D5532D917}" type="datetime1">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38359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79EACD-7292-4AE8-BDF7-40A0A56B4A27}" type="datetime1">
              <a:rPr lang="en-US" smtClean="0"/>
              <a:t>8/13/2025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4550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60F7A8-C69C-4844-B59D-C9EE0D094B74}" type="datetime1">
              <a:rPr lang="en-US" smtClean="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04872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A5B20-0ABB-4C49-BB84-6081795FAB0C}" type="datetime1">
              <a:rPr lang="en-US" smtClean="0"/>
              <a:t>8/13/2025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160181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D5D46E3-88D7-4B93-952C-4F0FBA7241F3}" type="datetime1">
              <a:rPr lang="en-US" smtClean="0"/>
              <a:t>8/13/2025</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1"/>
          <p:cNvSpPr txBox="1">
            <a:spLocks/>
          </p:cNvSpPr>
          <p:nvPr userDrawn="1"/>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400" smtClean="0">
                <a:solidFill>
                  <a:schemeClr val="bg1"/>
                </a:solidFill>
              </a:rPr>
              <a:pPr/>
              <a:t>August 13, 2025</a:t>
            </a:fld>
            <a:endParaRPr lang="en-US" sz="1400">
              <a:solidFill>
                <a:schemeClr val="bg1"/>
              </a:solidFill>
            </a:endParaRPr>
          </a:p>
        </p:txBody>
      </p:sp>
      <p:pic>
        <p:nvPicPr>
          <p:cNvPr id="2" name="Picture 1">
            <a:extLst>
              <a:ext uri="{FF2B5EF4-FFF2-40B4-BE49-F238E27FC236}">
                <a16:creationId xmlns:a16="http://schemas.microsoft.com/office/drawing/2014/main" id="{E3E99AEC-6A6F-5F3C-DDDC-9D1990BEFF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1891" y="285750"/>
            <a:ext cx="3108253" cy="533400"/>
          </a:xfrm>
          <a:prstGeom prst="rect">
            <a:avLst/>
          </a:prstGeom>
        </p:spPr>
      </p:pic>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540453"/>
            <a:ext cx="533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solidFill>
                  <a:srgbClr val="002D73"/>
                </a:solidFill>
              </a:rPr>
              <a:pPr/>
              <a:t>August 13, 2025</a:t>
            </a:fld>
            <a:endParaRPr lang="en-US" sz="1200">
              <a:solidFill>
                <a:srgbClr val="002D73"/>
              </a:solidFill>
            </a:endParaRPr>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a:solidFill>
                <a:srgbClr val="002D73"/>
              </a:solidFill>
            </a:endParaRPr>
          </a:p>
        </p:txBody>
      </p:sp>
      <p:pic>
        <p:nvPicPr>
          <p:cNvPr id="2" name="Picture 1">
            <a:extLst>
              <a:ext uri="{FF2B5EF4-FFF2-40B4-BE49-F238E27FC236}">
                <a16:creationId xmlns:a16="http://schemas.microsoft.com/office/drawing/2014/main" id="{C86CC3D9-8FA9-DAD1-E1E2-7E11DE3AED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4607514"/>
            <a:ext cx="1902217" cy="326435"/>
          </a:xfrm>
          <a:prstGeom prst="rect">
            <a:avLst/>
          </a:prstGeom>
        </p:spPr>
      </p:pic>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0612474-0EE9-4A0F-A170-1137F5794278}" type="datetime1">
              <a:rPr lang="en-US" smtClean="0"/>
              <a:t>8/13/2025</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August 13, 2025</a:t>
            </a:fld>
            <a:endParaRPr lang="en-US" sz="120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D875B4B-EC11-48A5-8A24-292FDAEDEB6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086600" y="4476750"/>
            <a:ext cx="1902217" cy="326435"/>
          </a:xfrm>
          <a:prstGeom prst="rect">
            <a:avLst/>
          </a:prstGeom>
        </p:spPr>
      </p:pic>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8" r:id="rId12"/>
  </p:sldLayoutIdLst>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81156" y="122588"/>
            <a:ext cx="2362844" cy="461665"/>
          </a:xfrm>
          <a:prstGeom prst="rect">
            <a:avLst/>
          </a:prstGeom>
          <a:noFill/>
        </p:spPr>
        <p:txBody>
          <a:bodyPr wrap="square" lIns="91440" tIns="45720" rIns="91440" bIns="45720" rtlCol="0" anchor="t">
            <a:spAutoFit/>
          </a:bodyPr>
          <a:lstStyle/>
          <a:p>
            <a:pPr algn="ctr"/>
            <a:r>
              <a:rPr lang="en-US" sz="1200" b="1">
                <a:solidFill>
                  <a:srgbClr val="002D73"/>
                </a:solidFill>
                <a:latin typeface="Arial"/>
                <a:cs typeface="Arial"/>
              </a:rPr>
              <a:t>Governor </a:t>
            </a:r>
            <a:endParaRPr lang="en-US" sz="1200" b="1">
              <a:solidFill>
                <a:srgbClr val="002D73"/>
              </a:solidFill>
              <a:latin typeface="Arial" panose="020B0604020202020204" pitchFamily="34" charset="0"/>
              <a:cs typeface="Arial" panose="020B0604020202020204" pitchFamily="34" charset="0"/>
            </a:endParaRPr>
          </a:p>
          <a:p>
            <a:pPr algn="ctr"/>
            <a:r>
              <a:rPr lang="en-US" sz="1200" b="1">
                <a:solidFill>
                  <a:srgbClr val="002D73"/>
                </a:solidFill>
                <a:latin typeface="Arial"/>
                <a:cs typeface="Arial"/>
              </a:rPr>
              <a:t>Kathy Hochul</a:t>
            </a:r>
            <a:endParaRPr lang="en-US" sz="1200" b="1">
              <a:solidFill>
                <a:srgbClr val="002D73"/>
              </a:solidFill>
              <a:latin typeface="Arial" panose="020B0604020202020204" pitchFamily="34" charset="0"/>
              <a:cs typeface="Arial" panose="020B0604020202020204" pitchFamily="34" charset="0"/>
            </a:endParaRPr>
          </a:p>
        </p:txBody>
      </p:sp>
      <p:sp>
        <p:nvSpPr>
          <p:cNvPr id="6" name="TextBox 5"/>
          <p:cNvSpPr txBox="1"/>
          <p:nvPr/>
        </p:nvSpPr>
        <p:spPr>
          <a:xfrm>
            <a:off x="6999194" y="584253"/>
            <a:ext cx="2013183" cy="461665"/>
          </a:xfrm>
          <a:prstGeom prst="rect">
            <a:avLst/>
          </a:prstGeom>
          <a:noFill/>
        </p:spPr>
        <p:txBody>
          <a:bodyPr wrap="square" rtlCol="0">
            <a:spAutoFit/>
          </a:bodyPr>
          <a:lstStyle/>
          <a:p>
            <a:pPr algn="ctr"/>
            <a:r>
              <a:rPr lang="en-US" sz="1200" b="1">
                <a:solidFill>
                  <a:srgbClr val="002D73"/>
                </a:solidFill>
                <a:latin typeface="Arial" panose="020B0604020202020204" pitchFamily="34" charset="0"/>
                <a:cs typeface="Arial" panose="020B0604020202020204" pitchFamily="34" charset="0"/>
              </a:rPr>
              <a:t>Commissioner</a:t>
            </a:r>
          </a:p>
          <a:p>
            <a:pPr algn="ctr"/>
            <a:r>
              <a:rPr lang="en-US" sz="1200" b="1" err="1">
                <a:solidFill>
                  <a:srgbClr val="002D73"/>
                </a:solidFill>
                <a:latin typeface="Arial" panose="020B0604020202020204" pitchFamily="34" charset="0"/>
                <a:cs typeface="Arial" panose="020B0604020202020204" pitchFamily="34" charset="0"/>
              </a:rPr>
              <a:t>RuthAnne</a:t>
            </a:r>
            <a:r>
              <a:rPr lang="en-US" sz="1200" b="1">
                <a:solidFill>
                  <a:srgbClr val="002D73"/>
                </a:solidFill>
                <a:latin typeface="Arial" panose="020B0604020202020204" pitchFamily="34" charset="0"/>
                <a:cs typeface="Arial" panose="020B0604020202020204" pitchFamily="34" charset="0"/>
              </a:rPr>
              <a:t> </a:t>
            </a:r>
            <a:r>
              <a:rPr lang="en-US" sz="1200" b="1" err="1">
                <a:solidFill>
                  <a:srgbClr val="002D73"/>
                </a:solidFill>
                <a:latin typeface="Arial" panose="020B0604020202020204" pitchFamily="34" charset="0"/>
                <a:cs typeface="Arial" panose="020B0604020202020204" pitchFamily="34" charset="0"/>
              </a:rPr>
              <a:t>Visnauskas</a:t>
            </a:r>
            <a:endParaRPr lang="en-US" sz="1200" b="1">
              <a:solidFill>
                <a:srgbClr val="002D73"/>
              </a:solidFill>
              <a:latin typeface="Arial" panose="020B0604020202020204" pitchFamily="34" charset="0"/>
              <a:cs typeface="Arial" panose="020B0604020202020204" pitchFamily="34" charset="0"/>
            </a:endParaRPr>
          </a:p>
        </p:txBody>
      </p:sp>
      <p:sp>
        <p:nvSpPr>
          <p:cNvPr id="4" name="TextBox 3"/>
          <p:cNvSpPr txBox="1"/>
          <p:nvPr/>
        </p:nvSpPr>
        <p:spPr>
          <a:xfrm>
            <a:off x="609600" y="1482469"/>
            <a:ext cx="7924800" cy="646331"/>
          </a:xfrm>
          <a:prstGeom prst="rect">
            <a:avLst/>
          </a:prstGeom>
          <a:noFill/>
        </p:spPr>
        <p:txBody>
          <a:bodyPr wrap="square" lIns="91440" tIns="45720" rIns="91440" bIns="45720" rtlCol="0" anchor="t">
            <a:spAutoFit/>
          </a:bodyPr>
          <a:lstStyle/>
          <a:p>
            <a:pPr algn="ctr"/>
            <a:r>
              <a:rPr lang="en-US" sz="3600" b="1" dirty="0">
                <a:solidFill>
                  <a:schemeClr val="tx2"/>
                </a:solidFill>
                <a:latin typeface="Arial"/>
                <a:cs typeface="Arial"/>
              </a:rPr>
              <a:t>HCR Sustainability</a:t>
            </a:r>
          </a:p>
        </p:txBody>
      </p:sp>
    </p:spTree>
    <p:extLst>
      <p:ext uri="{BB962C8B-B14F-4D97-AF65-F5344CB8AC3E}">
        <p14:creationId xmlns:p14="http://schemas.microsoft.com/office/powerpoint/2010/main" val="20678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E0AE-BE65-4EBF-A540-5750C66C9F0D}"/>
              </a:ext>
            </a:extLst>
          </p:cNvPr>
          <p:cNvSpPr>
            <a:spLocks noGrp="1"/>
          </p:cNvSpPr>
          <p:nvPr>
            <p:ph type="title"/>
          </p:nvPr>
        </p:nvSpPr>
        <p:spPr/>
        <p:txBody>
          <a:bodyPr>
            <a:noAutofit/>
          </a:bodyPr>
          <a:lstStyle/>
          <a:p>
            <a:r>
              <a:rPr lang="en-US" sz="3200" dirty="0"/>
              <a:t>NYS Homes and Community Renewal</a:t>
            </a:r>
          </a:p>
        </p:txBody>
      </p:sp>
      <p:sp>
        <p:nvSpPr>
          <p:cNvPr id="4" name="Slide Number Placeholder 3">
            <a:extLst>
              <a:ext uri="{FF2B5EF4-FFF2-40B4-BE49-F238E27FC236}">
                <a16:creationId xmlns:a16="http://schemas.microsoft.com/office/drawing/2014/main" id="{D0119EC1-CAAE-41E1-93C4-899C053525F5}"/>
              </a:ext>
            </a:extLst>
          </p:cNvPr>
          <p:cNvSpPr>
            <a:spLocks noGrp="1"/>
          </p:cNvSpPr>
          <p:nvPr>
            <p:ph type="sldNum" sz="quarter" idx="12"/>
          </p:nvPr>
        </p:nvSpPr>
        <p:spPr/>
        <p:txBody>
          <a:bodyPr/>
          <a:lstStyle/>
          <a:p>
            <a:fld id="{A7754AA7-8025-408E-B296-E2B43FE08638}" type="slidenum">
              <a:rPr lang="en-US" smtClean="0"/>
              <a:t>2</a:t>
            </a:fld>
            <a:endParaRPr lang="en-US"/>
          </a:p>
        </p:txBody>
      </p:sp>
      <p:pic>
        <p:nvPicPr>
          <p:cNvPr id="6" name="Picture 5">
            <a:extLst>
              <a:ext uri="{FF2B5EF4-FFF2-40B4-BE49-F238E27FC236}">
                <a16:creationId xmlns:a16="http://schemas.microsoft.com/office/drawing/2014/main" id="{C2F1F487-A582-433D-ACA1-D9D97A0BFC30}"/>
              </a:ext>
            </a:extLst>
          </p:cNvPr>
          <p:cNvPicPr>
            <a:picLocks noChangeAspect="1"/>
          </p:cNvPicPr>
          <p:nvPr/>
        </p:nvPicPr>
        <p:blipFill>
          <a:blip r:embed="rId2"/>
          <a:stretch>
            <a:fillRect/>
          </a:stretch>
        </p:blipFill>
        <p:spPr>
          <a:xfrm>
            <a:off x="169048" y="2919822"/>
            <a:ext cx="6639005" cy="2223678"/>
          </a:xfrm>
          <a:prstGeom prst="rect">
            <a:avLst/>
          </a:prstGeom>
        </p:spPr>
      </p:pic>
      <p:pic>
        <p:nvPicPr>
          <p:cNvPr id="5" name="Picture 4">
            <a:extLst>
              <a:ext uri="{FF2B5EF4-FFF2-40B4-BE49-F238E27FC236}">
                <a16:creationId xmlns:a16="http://schemas.microsoft.com/office/drawing/2014/main" id="{76605949-C160-4C04-A7C7-7A00434CDD55}"/>
              </a:ext>
            </a:extLst>
          </p:cNvPr>
          <p:cNvPicPr>
            <a:picLocks noChangeAspect="1"/>
          </p:cNvPicPr>
          <p:nvPr/>
        </p:nvPicPr>
        <p:blipFill>
          <a:blip r:embed="rId3"/>
          <a:stretch>
            <a:fillRect/>
          </a:stretch>
        </p:blipFill>
        <p:spPr>
          <a:xfrm>
            <a:off x="2047794" y="865464"/>
            <a:ext cx="6639006" cy="2252520"/>
          </a:xfrm>
          <a:prstGeom prst="rect">
            <a:avLst/>
          </a:prstGeom>
        </p:spPr>
      </p:pic>
    </p:spTree>
    <p:extLst>
      <p:ext uri="{BB962C8B-B14F-4D97-AF65-F5344CB8AC3E}">
        <p14:creationId xmlns:p14="http://schemas.microsoft.com/office/powerpoint/2010/main" val="3454888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B0B5C7-ED4B-40C6-AD3D-EAE9AB2F961A}"/>
              </a:ext>
            </a:extLst>
          </p:cNvPr>
          <p:cNvSpPr>
            <a:spLocks noGrp="1"/>
          </p:cNvSpPr>
          <p:nvPr>
            <p:ph type="sldNum" sz="quarter" idx="12"/>
          </p:nvPr>
        </p:nvSpPr>
        <p:spPr/>
        <p:txBody>
          <a:bodyPr/>
          <a:lstStyle/>
          <a:p>
            <a:fld id="{A7754AA7-8025-408E-B296-E2B43FE08638}" type="slidenum">
              <a:rPr lang="en-US" smtClean="0"/>
              <a:t>3</a:t>
            </a:fld>
            <a:endParaRPr lang="en-US"/>
          </a:p>
        </p:txBody>
      </p:sp>
      <p:pic>
        <p:nvPicPr>
          <p:cNvPr id="5" name="Picture 4">
            <a:extLst>
              <a:ext uri="{FF2B5EF4-FFF2-40B4-BE49-F238E27FC236}">
                <a16:creationId xmlns:a16="http://schemas.microsoft.com/office/drawing/2014/main" id="{755AFF19-7733-480F-8357-152ACB5AD9B8}"/>
              </a:ext>
            </a:extLst>
          </p:cNvPr>
          <p:cNvPicPr>
            <a:picLocks noChangeAspect="1"/>
          </p:cNvPicPr>
          <p:nvPr/>
        </p:nvPicPr>
        <p:blipFill>
          <a:blip r:embed="rId2"/>
          <a:stretch>
            <a:fillRect/>
          </a:stretch>
        </p:blipFill>
        <p:spPr>
          <a:xfrm>
            <a:off x="447675" y="681037"/>
            <a:ext cx="8248650" cy="3781425"/>
          </a:xfrm>
          <a:prstGeom prst="rect">
            <a:avLst/>
          </a:prstGeom>
        </p:spPr>
      </p:pic>
    </p:spTree>
    <p:extLst>
      <p:ext uri="{BB962C8B-B14F-4D97-AF65-F5344CB8AC3E}">
        <p14:creationId xmlns:p14="http://schemas.microsoft.com/office/powerpoint/2010/main" val="4119625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73E60-82D6-A6AA-6E24-D9AE18DAFD6C}"/>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4720A544-B407-2C9E-1A28-5D66C87AD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9" y="645459"/>
            <a:ext cx="6952217" cy="32155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1037067-EB2F-AB0B-EB92-59D3C193B0AC}"/>
              </a:ext>
            </a:extLst>
          </p:cNvPr>
          <p:cNvSpPr>
            <a:spLocks noGrp="1"/>
          </p:cNvSpPr>
          <p:nvPr>
            <p:ph type="title"/>
          </p:nvPr>
        </p:nvSpPr>
        <p:spPr>
          <a:xfrm>
            <a:off x="130629" y="361230"/>
            <a:ext cx="6738597" cy="529201"/>
          </a:xfrm>
        </p:spPr>
        <p:txBody>
          <a:bodyPr>
            <a:normAutofit/>
          </a:bodyPr>
          <a:lstStyle/>
          <a:p>
            <a:pPr algn="l"/>
            <a:r>
              <a:rPr lang="en-US" sz="2600" dirty="0">
                <a:latin typeface="Arial"/>
                <a:cs typeface="Arial"/>
              </a:rPr>
              <a:t>HCR’s Sustainability Road Map</a:t>
            </a:r>
            <a:endParaRPr lang="en-US" sz="2600" dirty="0"/>
          </a:p>
        </p:txBody>
      </p:sp>
      <p:sp>
        <p:nvSpPr>
          <p:cNvPr id="4" name="Slide Number Placeholder 3">
            <a:extLst>
              <a:ext uri="{FF2B5EF4-FFF2-40B4-BE49-F238E27FC236}">
                <a16:creationId xmlns:a16="http://schemas.microsoft.com/office/drawing/2014/main" id="{CB8CD615-6BD4-6770-FF80-64EA869BFCCB}"/>
              </a:ext>
            </a:extLst>
          </p:cNvPr>
          <p:cNvSpPr>
            <a:spLocks noGrp="1"/>
          </p:cNvSpPr>
          <p:nvPr>
            <p:ph type="sldNum" sz="quarter" idx="12"/>
          </p:nvPr>
        </p:nvSpPr>
        <p:spPr/>
        <p:txBody>
          <a:bodyPr/>
          <a:lstStyle/>
          <a:p>
            <a:fld id="{A7754AA7-8025-408E-B296-E2B43FE08638}" type="slidenum">
              <a:rPr lang="en-US" smtClean="0"/>
              <a:t>4</a:t>
            </a:fld>
            <a:endParaRPr lang="en-US"/>
          </a:p>
        </p:txBody>
      </p:sp>
      <p:sp>
        <p:nvSpPr>
          <p:cNvPr id="5" name="TextBox 4">
            <a:extLst>
              <a:ext uri="{FF2B5EF4-FFF2-40B4-BE49-F238E27FC236}">
                <a16:creationId xmlns:a16="http://schemas.microsoft.com/office/drawing/2014/main" id="{1F808256-2935-8280-91A9-6B24D7AC4026}"/>
              </a:ext>
            </a:extLst>
          </p:cNvPr>
          <p:cNvSpPr txBox="1"/>
          <p:nvPr/>
        </p:nvSpPr>
        <p:spPr>
          <a:xfrm>
            <a:off x="228047" y="3729356"/>
            <a:ext cx="8389597"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Calibri"/>
                <a:cs typeface="Calibri"/>
              </a:rPr>
              <a:t>The Sustainability Guidelines were designed to set standards that aligned with the State's CLCPA of 2019, as shown in the timeline. </a:t>
            </a:r>
            <a:endParaRPr lang="en-US" dirty="0">
              <a:ea typeface="Calibri"/>
              <a:cs typeface="Calibri"/>
            </a:endParaRPr>
          </a:p>
          <a:p>
            <a:endParaRPr lang="en-US" sz="1400" dirty="0">
              <a:ea typeface="Calibri"/>
              <a:cs typeface="Calibri"/>
            </a:endParaRPr>
          </a:p>
          <a:p>
            <a:r>
              <a:rPr lang="en-US" sz="1400" dirty="0">
                <a:ea typeface="Calibri"/>
                <a:cs typeface="Calibri"/>
              </a:rPr>
              <a:t>In 2021 HCR launched the pilot of the Clean Energy Initiative with NYSERDA.  </a:t>
            </a:r>
          </a:p>
          <a:p>
            <a:r>
              <a:rPr lang="en-US" sz="1400" dirty="0">
                <a:ea typeface="Calibri"/>
                <a:cs typeface="Calibri"/>
              </a:rPr>
              <a:t>To fund deep energy retrofits and decarbonization work.</a:t>
            </a:r>
          </a:p>
        </p:txBody>
      </p:sp>
    </p:spTree>
    <p:extLst>
      <p:ext uri="{BB962C8B-B14F-4D97-AF65-F5344CB8AC3E}">
        <p14:creationId xmlns:p14="http://schemas.microsoft.com/office/powerpoint/2010/main" val="3906940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ECAB0-A2DC-08E5-E765-FC6FC4DC22BD}"/>
              </a:ext>
            </a:extLst>
          </p:cNvPr>
          <p:cNvSpPr>
            <a:spLocks noGrp="1"/>
          </p:cNvSpPr>
          <p:nvPr>
            <p:ph type="title"/>
          </p:nvPr>
        </p:nvSpPr>
        <p:spPr>
          <a:xfrm>
            <a:off x="457200" y="361230"/>
            <a:ext cx="8229600" cy="857250"/>
          </a:xfrm>
        </p:spPr>
        <p:txBody>
          <a:bodyPr>
            <a:normAutofit/>
          </a:bodyPr>
          <a:lstStyle/>
          <a:p>
            <a:r>
              <a:rPr lang="en-US" sz="2600"/>
              <a:t>HCR’s Sustainability Guidelines</a:t>
            </a:r>
          </a:p>
        </p:txBody>
      </p:sp>
      <p:sp>
        <p:nvSpPr>
          <p:cNvPr id="4" name="Slide Number Placeholder 3">
            <a:extLst>
              <a:ext uri="{FF2B5EF4-FFF2-40B4-BE49-F238E27FC236}">
                <a16:creationId xmlns:a16="http://schemas.microsoft.com/office/drawing/2014/main" id="{A54FB7DA-2BA7-FD3E-E444-813A7A08ABB1}"/>
              </a:ext>
            </a:extLst>
          </p:cNvPr>
          <p:cNvSpPr>
            <a:spLocks noGrp="1"/>
          </p:cNvSpPr>
          <p:nvPr>
            <p:ph type="sldNum" sz="quarter" idx="12"/>
          </p:nvPr>
        </p:nvSpPr>
        <p:spPr/>
        <p:txBody>
          <a:bodyPr/>
          <a:lstStyle/>
          <a:p>
            <a:fld id="{A7754AA7-8025-408E-B296-E2B43FE08638}" type="slidenum">
              <a:rPr lang="en-US" smtClean="0"/>
              <a:t>5</a:t>
            </a:fld>
            <a:endParaRPr lang="en-US"/>
          </a:p>
        </p:txBody>
      </p:sp>
      <p:pic>
        <p:nvPicPr>
          <p:cNvPr id="8" name="Picture 7">
            <a:extLst>
              <a:ext uri="{FF2B5EF4-FFF2-40B4-BE49-F238E27FC236}">
                <a16:creationId xmlns:a16="http://schemas.microsoft.com/office/drawing/2014/main" id="{6C9ABA62-ADDD-45C0-948D-480FA61E00EB}"/>
              </a:ext>
            </a:extLst>
          </p:cNvPr>
          <p:cNvPicPr>
            <a:picLocks noChangeAspect="1"/>
          </p:cNvPicPr>
          <p:nvPr/>
        </p:nvPicPr>
        <p:blipFill>
          <a:blip r:embed="rId2"/>
          <a:stretch>
            <a:fillRect/>
          </a:stretch>
        </p:blipFill>
        <p:spPr>
          <a:xfrm>
            <a:off x="176525" y="1118075"/>
            <a:ext cx="2406774" cy="3162463"/>
          </a:xfrm>
          <a:prstGeom prst="rect">
            <a:avLst/>
          </a:prstGeom>
        </p:spPr>
      </p:pic>
      <p:pic>
        <p:nvPicPr>
          <p:cNvPr id="10" name="Picture 9">
            <a:extLst>
              <a:ext uri="{FF2B5EF4-FFF2-40B4-BE49-F238E27FC236}">
                <a16:creationId xmlns:a16="http://schemas.microsoft.com/office/drawing/2014/main" id="{2F6C3B64-3B39-61FB-036D-CD4E1AB2BB1C}"/>
              </a:ext>
            </a:extLst>
          </p:cNvPr>
          <p:cNvPicPr>
            <a:picLocks noChangeAspect="1"/>
          </p:cNvPicPr>
          <p:nvPr/>
        </p:nvPicPr>
        <p:blipFill>
          <a:blip r:embed="rId3"/>
          <a:stretch>
            <a:fillRect/>
          </a:stretch>
        </p:blipFill>
        <p:spPr>
          <a:xfrm>
            <a:off x="1528360" y="1396230"/>
            <a:ext cx="2406774" cy="3146246"/>
          </a:xfrm>
          <a:prstGeom prst="rect">
            <a:avLst/>
          </a:prstGeom>
        </p:spPr>
      </p:pic>
      <p:pic>
        <p:nvPicPr>
          <p:cNvPr id="12" name="Picture 11">
            <a:extLst>
              <a:ext uri="{FF2B5EF4-FFF2-40B4-BE49-F238E27FC236}">
                <a16:creationId xmlns:a16="http://schemas.microsoft.com/office/drawing/2014/main" id="{EA312660-DB35-21F0-D46A-94D935E96CFB}"/>
              </a:ext>
            </a:extLst>
          </p:cNvPr>
          <p:cNvPicPr>
            <a:picLocks noChangeAspect="1"/>
          </p:cNvPicPr>
          <p:nvPr/>
        </p:nvPicPr>
        <p:blipFill>
          <a:blip r:embed="rId4"/>
          <a:stretch>
            <a:fillRect/>
          </a:stretch>
        </p:blipFill>
        <p:spPr>
          <a:xfrm>
            <a:off x="2800821" y="1619250"/>
            <a:ext cx="2504604" cy="3290020"/>
          </a:xfrm>
          <a:prstGeom prst="rect">
            <a:avLst/>
          </a:prstGeom>
        </p:spPr>
      </p:pic>
      <p:sp>
        <p:nvSpPr>
          <p:cNvPr id="3" name="TextBox 2">
            <a:extLst>
              <a:ext uri="{FF2B5EF4-FFF2-40B4-BE49-F238E27FC236}">
                <a16:creationId xmlns:a16="http://schemas.microsoft.com/office/drawing/2014/main" id="{DEAD689B-61DE-D08F-AE08-2B056136B095}"/>
              </a:ext>
            </a:extLst>
          </p:cNvPr>
          <p:cNvSpPr txBox="1"/>
          <p:nvPr/>
        </p:nvSpPr>
        <p:spPr>
          <a:xfrm>
            <a:off x="5500687" y="1000125"/>
            <a:ext cx="332581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Calibri"/>
                <a:cs typeface="Calibri"/>
              </a:rPr>
              <a:t>HCR Sustainability Guidelines were initially launched in 2021.</a:t>
            </a:r>
          </a:p>
          <a:p>
            <a:pPr marL="285750" indent="-285750">
              <a:buFont typeface="Calibri"/>
              <a:buChar char="-"/>
            </a:pPr>
            <a:r>
              <a:rPr lang="en-US" sz="1400" dirty="0">
                <a:ea typeface="Calibri"/>
                <a:cs typeface="Calibri"/>
              </a:rPr>
              <a:t>There have been two major updates, released in 2023, and most recently in 2025.</a:t>
            </a:r>
          </a:p>
          <a:p>
            <a:pPr marL="285750" indent="-285750">
              <a:buFont typeface="Calibri"/>
              <a:buChar char="-"/>
            </a:pPr>
            <a:r>
              <a:rPr lang="en-US" sz="1400" dirty="0">
                <a:ea typeface="Calibri"/>
                <a:cs typeface="Calibri"/>
              </a:rPr>
              <a:t>The Guidelines are applicable to all Multifamily projects receiving:</a:t>
            </a:r>
          </a:p>
          <a:p>
            <a:pPr marL="742950" lvl="1" indent="-285750">
              <a:buFont typeface="Calibri"/>
              <a:buChar char="-"/>
            </a:pPr>
            <a:r>
              <a:rPr lang="en-US" sz="1400" dirty="0">
                <a:ea typeface="Calibri"/>
                <a:cs typeface="Calibri"/>
              </a:rPr>
              <a:t> 9% LIHTC, </a:t>
            </a:r>
            <a:endParaRPr lang="en-US" sz="1600" dirty="0">
              <a:ea typeface="Calibri"/>
              <a:cs typeface="Calibri"/>
            </a:endParaRPr>
          </a:p>
          <a:p>
            <a:pPr marL="742950" lvl="1" indent="-285750">
              <a:buFont typeface="Calibri"/>
              <a:buChar char="-"/>
            </a:pPr>
            <a:r>
              <a:rPr lang="en-US" sz="1400" dirty="0">
                <a:ea typeface="Calibri"/>
                <a:cs typeface="Calibri"/>
              </a:rPr>
              <a:t>4% LIHTC and Stand-alone tax-exempt bonds, </a:t>
            </a:r>
            <a:endParaRPr lang="en-US" sz="1600">
              <a:ea typeface="Calibri"/>
              <a:cs typeface="Calibri"/>
            </a:endParaRPr>
          </a:p>
          <a:p>
            <a:pPr marL="742950" lvl="1" indent="-285750">
              <a:buFont typeface="Calibri"/>
              <a:buChar char="-"/>
            </a:pPr>
            <a:r>
              <a:rPr lang="en-US" sz="1400" dirty="0">
                <a:ea typeface="Calibri"/>
                <a:cs typeface="Calibri"/>
              </a:rPr>
              <a:t>HCR subsidy, and </a:t>
            </a:r>
            <a:endParaRPr lang="en-US" sz="1600">
              <a:ea typeface="Calibri"/>
              <a:cs typeface="Calibri"/>
            </a:endParaRPr>
          </a:p>
          <a:p>
            <a:pPr marL="742950" lvl="1" indent="-285750">
              <a:buFont typeface="Calibri"/>
              <a:buChar char="-"/>
            </a:pPr>
            <a:r>
              <a:rPr lang="en-US" sz="1400" dirty="0">
                <a:ea typeface="Calibri"/>
                <a:cs typeface="Calibri"/>
              </a:rPr>
              <a:t>HCR SLIHC stand-alone financing</a:t>
            </a:r>
          </a:p>
          <a:p>
            <a:r>
              <a:rPr lang="en-US" sz="1400" dirty="0">
                <a:ea typeface="Calibri"/>
                <a:cs typeface="Calibri"/>
              </a:rPr>
              <a:t>The Guidelines set a minimum set of requirements for properties to design to that align with the State's goals for highly efficient buildings.</a:t>
            </a:r>
          </a:p>
        </p:txBody>
      </p:sp>
    </p:spTree>
    <p:extLst>
      <p:ext uri="{BB962C8B-B14F-4D97-AF65-F5344CB8AC3E}">
        <p14:creationId xmlns:p14="http://schemas.microsoft.com/office/powerpoint/2010/main" val="731362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B46B13-AF6D-453F-B378-38281E52F467}"/>
              </a:ext>
            </a:extLst>
          </p:cNvPr>
          <p:cNvSpPr>
            <a:spLocks noGrp="1"/>
          </p:cNvSpPr>
          <p:nvPr>
            <p:ph type="sldNum" sz="quarter" idx="12"/>
          </p:nvPr>
        </p:nvSpPr>
        <p:spPr/>
        <p:txBody>
          <a:bodyPr/>
          <a:lstStyle/>
          <a:p>
            <a:fld id="{A7754AA7-8025-408E-B296-E2B43FE08638}" type="slidenum">
              <a:rPr lang="en-US" smtClean="0"/>
              <a:t>6</a:t>
            </a:fld>
            <a:endParaRPr lang="en-US"/>
          </a:p>
        </p:txBody>
      </p:sp>
      <p:sp>
        <p:nvSpPr>
          <p:cNvPr id="5" name="AutoShape 2">
            <a:extLst>
              <a:ext uri="{FF2B5EF4-FFF2-40B4-BE49-F238E27FC236}">
                <a16:creationId xmlns:a16="http://schemas.microsoft.com/office/drawing/2014/main" id="{3139BABC-2648-4776-BF5F-0ABEDFB94C1A}"/>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Leaf with solid fill">
            <a:extLst>
              <a:ext uri="{FF2B5EF4-FFF2-40B4-BE49-F238E27FC236}">
                <a16:creationId xmlns:a16="http://schemas.microsoft.com/office/drawing/2014/main" id="{53AF30EA-D033-41A4-B237-8342E2FEBBF8}"/>
              </a:ext>
            </a:extLst>
          </p:cNvPr>
          <p:cNvSpPr>
            <a:spLocks noChangeAspect="1" noChangeArrowheads="1"/>
          </p:cNvSpPr>
          <p:nvPr/>
        </p:nvSpPr>
        <p:spPr bwMode="auto">
          <a:xfrm>
            <a:off x="1841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5" descr="House with solid fill">
            <a:extLst>
              <a:ext uri="{FF2B5EF4-FFF2-40B4-BE49-F238E27FC236}">
                <a16:creationId xmlns:a16="http://schemas.microsoft.com/office/drawing/2014/main" id="{2CC77DEC-CEA2-49E9-A9C8-ECF7539A0A98}"/>
              </a:ext>
            </a:extLst>
          </p:cNvPr>
          <p:cNvSpPr>
            <a:spLocks noChangeAspect="1" noChangeArrowheads="1"/>
          </p:cNvSpPr>
          <p:nvPr/>
        </p:nvSpPr>
        <p:spPr bwMode="auto">
          <a:xfrm>
            <a:off x="6445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Sun with solid fill">
            <a:extLst>
              <a:ext uri="{FF2B5EF4-FFF2-40B4-BE49-F238E27FC236}">
                <a16:creationId xmlns:a16="http://schemas.microsoft.com/office/drawing/2014/main" id="{F783A91A-07F1-41B3-8F3C-F65946B5B5D5}"/>
              </a:ext>
            </a:extLst>
          </p:cNvPr>
          <p:cNvSpPr>
            <a:spLocks noChangeAspect="1" noChangeArrowheads="1"/>
          </p:cNvSpPr>
          <p:nvPr/>
        </p:nvSpPr>
        <p:spPr bwMode="auto">
          <a:xfrm>
            <a:off x="11049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7" descr="Renewable Energy with solid fill">
            <a:extLst>
              <a:ext uri="{FF2B5EF4-FFF2-40B4-BE49-F238E27FC236}">
                <a16:creationId xmlns:a16="http://schemas.microsoft.com/office/drawing/2014/main" id="{AC6544BF-282F-41BA-8097-8B6357439E5F}"/>
              </a:ext>
            </a:extLst>
          </p:cNvPr>
          <p:cNvSpPr>
            <a:spLocks noChangeAspect="1" noChangeArrowheads="1"/>
          </p:cNvSpPr>
          <p:nvPr/>
        </p:nvSpPr>
        <p:spPr bwMode="auto">
          <a:xfrm>
            <a:off x="1565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24091380-70CB-4E60-8978-D50809CA5118}"/>
              </a:ext>
            </a:extLst>
          </p:cNvPr>
          <p:cNvPicPr>
            <a:picLocks noChangeAspect="1"/>
          </p:cNvPicPr>
          <p:nvPr/>
        </p:nvPicPr>
        <p:blipFill>
          <a:blip r:embed="rId2"/>
          <a:stretch>
            <a:fillRect/>
          </a:stretch>
        </p:blipFill>
        <p:spPr>
          <a:xfrm>
            <a:off x="70076" y="408781"/>
            <a:ext cx="8220075" cy="4495800"/>
          </a:xfrm>
          <a:prstGeom prst="rect">
            <a:avLst/>
          </a:prstGeom>
        </p:spPr>
      </p:pic>
    </p:spTree>
    <p:extLst>
      <p:ext uri="{BB962C8B-B14F-4D97-AF65-F5344CB8AC3E}">
        <p14:creationId xmlns:p14="http://schemas.microsoft.com/office/powerpoint/2010/main" val="1398933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4B63C-56E3-4ED9-EDC1-8A863F1F40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EAD4AF-DE1A-3FC7-FABF-FC1E7EBFD3CB}"/>
              </a:ext>
            </a:extLst>
          </p:cNvPr>
          <p:cNvSpPr>
            <a:spLocks noGrp="1"/>
          </p:cNvSpPr>
          <p:nvPr>
            <p:ph type="title"/>
          </p:nvPr>
        </p:nvSpPr>
        <p:spPr>
          <a:xfrm>
            <a:off x="457200" y="361230"/>
            <a:ext cx="8229600" cy="857250"/>
          </a:xfrm>
        </p:spPr>
        <p:txBody>
          <a:bodyPr>
            <a:normAutofit/>
          </a:bodyPr>
          <a:lstStyle/>
          <a:p>
            <a:r>
              <a:rPr lang="en-US" sz="2600" dirty="0">
                <a:latin typeface="Arial"/>
                <a:cs typeface="Arial"/>
              </a:rPr>
              <a:t>HCR's Clean Energy Initiative</a:t>
            </a:r>
            <a:endParaRPr lang="en-US" sz="2600" dirty="0"/>
          </a:p>
        </p:txBody>
      </p:sp>
      <p:sp>
        <p:nvSpPr>
          <p:cNvPr id="4" name="Slide Number Placeholder 3">
            <a:extLst>
              <a:ext uri="{FF2B5EF4-FFF2-40B4-BE49-F238E27FC236}">
                <a16:creationId xmlns:a16="http://schemas.microsoft.com/office/drawing/2014/main" id="{DC39FF41-4104-B3AE-332E-9B3A3C02CDB2}"/>
              </a:ext>
            </a:extLst>
          </p:cNvPr>
          <p:cNvSpPr>
            <a:spLocks noGrp="1"/>
          </p:cNvSpPr>
          <p:nvPr>
            <p:ph type="sldNum" sz="quarter" idx="12"/>
          </p:nvPr>
        </p:nvSpPr>
        <p:spPr/>
        <p:txBody>
          <a:bodyPr/>
          <a:lstStyle/>
          <a:p>
            <a:fld id="{A7754AA7-8025-408E-B296-E2B43FE08638}" type="slidenum">
              <a:rPr lang="en-US" smtClean="0"/>
              <a:t>7</a:t>
            </a:fld>
            <a:endParaRPr lang="en-US"/>
          </a:p>
        </p:txBody>
      </p:sp>
      <p:sp>
        <p:nvSpPr>
          <p:cNvPr id="3" name="TextBox 2">
            <a:extLst>
              <a:ext uri="{FF2B5EF4-FFF2-40B4-BE49-F238E27FC236}">
                <a16:creationId xmlns:a16="http://schemas.microsoft.com/office/drawing/2014/main" id="{5211D217-69DC-2693-BEF6-B08CA7726D55}"/>
              </a:ext>
            </a:extLst>
          </p:cNvPr>
          <p:cNvSpPr txBox="1"/>
          <p:nvPr/>
        </p:nvSpPr>
        <p:spPr>
          <a:xfrm>
            <a:off x="3230562" y="1230313"/>
            <a:ext cx="5595937"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Calibri"/>
                <a:cs typeface="Calibri"/>
              </a:rPr>
              <a:t>The Clean Energy Initiative Program (CEI) was launched as pilot in 2021, in partnership with NYSERDA and HCR. </a:t>
            </a:r>
          </a:p>
          <a:p>
            <a:endParaRPr lang="en-US" sz="1400" dirty="0">
              <a:ea typeface="Calibri"/>
              <a:cs typeface="Calibri"/>
            </a:endParaRPr>
          </a:p>
          <a:p>
            <a:pPr marL="285750" indent="-285750">
              <a:buFont typeface="Calibri"/>
              <a:buChar char="-"/>
            </a:pPr>
            <a:r>
              <a:rPr lang="en-US" sz="1400" dirty="0">
                <a:ea typeface="Calibri"/>
                <a:cs typeface="Calibri"/>
              </a:rPr>
              <a:t>The program provides gap funding to affordable housing developers, filling the cost gap between achieving baseline requirements to meeting an all-electric, or partially electrified, building design leading to deep decarbonization. </a:t>
            </a:r>
          </a:p>
          <a:p>
            <a:pPr marL="285750" indent="-285750">
              <a:buFont typeface="Calibri"/>
              <a:buChar char="-"/>
            </a:pPr>
            <a:r>
              <a:rPr lang="en-US" sz="1400" dirty="0">
                <a:ea typeface="Calibri"/>
                <a:cs typeface="Calibri"/>
              </a:rPr>
              <a:t>The funding is deployed as a subsidy source, allowing the funds to be used as a source in financing when the developers structure their financing. This reduces challenges with incentives or delayed payments previously experienced, while having HCR provide technical oversight in real-time to manage quality assurance.  </a:t>
            </a:r>
          </a:p>
          <a:p>
            <a:pPr marL="285750" indent="-285750">
              <a:buFont typeface="Calibri"/>
              <a:buChar char="-"/>
            </a:pPr>
            <a:r>
              <a:rPr lang="en-US" sz="1400" dirty="0">
                <a:ea typeface="Calibri"/>
                <a:cs typeface="Calibri"/>
              </a:rPr>
              <a:t>The program maintains three term sheets that describe the terms of the program, and reference technical standards in the Sustainability Guidelines</a:t>
            </a:r>
          </a:p>
          <a:p>
            <a:endParaRPr lang="en-US" sz="1400" dirty="0">
              <a:ea typeface="Calibri"/>
              <a:cs typeface="Calibri"/>
            </a:endParaRPr>
          </a:p>
        </p:txBody>
      </p:sp>
      <p:pic>
        <p:nvPicPr>
          <p:cNvPr id="5" name="Picture 4">
            <a:extLst>
              <a:ext uri="{FF2B5EF4-FFF2-40B4-BE49-F238E27FC236}">
                <a16:creationId xmlns:a16="http://schemas.microsoft.com/office/drawing/2014/main" id="{695EB1D3-3D17-3521-D991-B8686AD4BBC3}"/>
              </a:ext>
            </a:extLst>
          </p:cNvPr>
          <p:cNvPicPr>
            <a:picLocks noChangeAspect="1"/>
          </p:cNvPicPr>
          <p:nvPr/>
        </p:nvPicPr>
        <p:blipFill>
          <a:blip r:embed="rId2"/>
          <a:stretch>
            <a:fillRect/>
          </a:stretch>
        </p:blipFill>
        <p:spPr>
          <a:xfrm>
            <a:off x="261182" y="1000125"/>
            <a:ext cx="2970135" cy="3857625"/>
          </a:xfrm>
          <a:prstGeom prst="rect">
            <a:avLst/>
          </a:prstGeom>
        </p:spPr>
      </p:pic>
    </p:spTree>
    <p:extLst>
      <p:ext uri="{BB962C8B-B14F-4D97-AF65-F5344CB8AC3E}">
        <p14:creationId xmlns:p14="http://schemas.microsoft.com/office/powerpoint/2010/main" val="2092498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013D71D-B62C-43DA-AE52-67F65655C36C}"/>
              </a:ext>
            </a:extLst>
          </p:cNvPr>
          <p:cNvSpPr txBox="1">
            <a:spLocks/>
          </p:cNvSpPr>
          <p:nvPr/>
        </p:nvSpPr>
        <p:spPr>
          <a:xfrm>
            <a:off x="157162" y="326592"/>
            <a:ext cx="8674349" cy="5888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2060"/>
                </a:solidFill>
                <a:latin typeface="+mn-lt"/>
                <a:cs typeface="Arial" panose="020B0604020202020204" pitchFamily="34" charset="0"/>
              </a:rPr>
              <a:t>Role of Technical Assistance Providers (TAP)</a:t>
            </a:r>
            <a:endParaRPr lang="en-US" sz="1650" b="1" dirty="0">
              <a:solidFill>
                <a:srgbClr val="002060"/>
              </a:solidFill>
              <a:latin typeface="+mn-lt"/>
              <a:cs typeface="Arial" panose="020B0604020202020204" pitchFamily="34" charset="0"/>
            </a:endParaRPr>
          </a:p>
        </p:txBody>
      </p:sp>
      <p:sp>
        <p:nvSpPr>
          <p:cNvPr id="8" name="Rectangle 1">
            <a:extLst>
              <a:ext uri="{FF2B5EF4-FFF2-40B4-BE49-F238E27FC236}">
                <a16:creationId xmlns:a16="http://schemas.microsoft.com/office/drawing/2014/main" id="{A1A501B8-2C26-4982-A869-B5DB71253036}"/>
              </a:ext>
            </a:extLst>
          </p:cNvPr>
          <p:cNvSpPr>
            <a:spLocks noChangeArrowheads="1"/>
          </p:cNvSpPr>
          <p:nvPr/>
        </p:nvSpPr>
        <p:spPr bwMode="auto">
          <a:xfrm>
            <a:off x="0" y="-242373"/>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3" name="Content Placeholder 2">
            <a:extLst>
              <a:ext uri="{FF2B5EF4-FFF2-40B4-BE49-F238E27FC236}">
                <a16:creationId xmlns:a16="http://schemas.microsoft.com/office/drawing/2014/main" id="{E00640EB-EECA-4A65-822C-AAD98DD1EA72}"/>
              </a:ext>
            </a:extLst>
          </p:cNvPr>
          <p:cNvSpPr>
            <a:spLocks noGrp="1"/>
          </p:cNvSpPr>
          <p:nvPr>
            <p:ph idx="1"/>
          </p:nvPr>
        </p:nvSpPr>
        <p:spPr>
          <a:xfrm>
            <a:off x="247501" y="1340007"/>
            <a:ext cx="8229600" cy="3083832"/>
          </a:xfrm>
          <a:solidFill>
            <a:schemeClr val="bg2"/>
          </a:solidFill>
        </p:spPr>
        <p:txBody>
          <a:bodyPr vert="horz" lIns="68580" tIns="34290" rIns="68580" bIns="34290" rtlCol="0" anchor="t">
            <a:normAutofit/>
          </a:bodyPr>
          <a:lstStyle/>
          <a:p>
            <a:r>
              <a:rPr lang="en-US" sz="2000" dirty="0">
                <a:solidFill>
                  <a:srgbClr val="002060"/>
                </a:solidFill>
                <a:cs typeface="Calibri"/>
              </a:rPr>
              <a:t>Provide direct support for Clean Energy work scope items</a:t>
            </a:r>
          </a:p>
          <a:p>
            <a:r>
              <a:rPr lang="en-US" sz="2000" dirty="0">
                <a:solidFill>
                  <a:srgbClr val="002060"/>
                </a:solidFill>
                <a:cs typeface="Calibri"/>
              </a:rPr>
              <a:t>Expertise in Passive House and high-performance building standards</a:t>
            </a:r>
          </a:p>
          <a:p>
            <a:r>
              <a:rPr lang="en-US" sz="2000" dirty="0">
                <a:solidFill>
                  <a:srgbClr val="002060"/>
                </a:solidFill>
                <a:cs typeface="Calibri"/>
              </a:rPr>
              <a:t>Compliance with the CEI Program</a:t>
            </a:r>
          </a:p>
        </p:txBody>
      </p:sp>
      <p:pic>
        <p:nvPicPr>
          <p:cNvPr id="2" name="Picture 3">
            <a:extLst>
              <a:ext uri="{FF2B5EF4-FFF2-40B4-BE49-F238E27FC236}">
                <a16:creationId xmlns:a16="http://schemas.microsoft.com/office/drawing/2014/main" id="{4A86EA10-0169-86E9-147A-337E8045C35E}"/>
              </a:ext>
            </a:extLst>
          </p:cNvPr>
          <p:cNvPicPr>
            <a:picLocks noChangeAspect="1"/>
          </p:cNvPicPr>
          <p:nvPr/>
        </p:nvPicPr>
        <p:blipFill>
          <a:blip r:embed="rId3"/>
          <a:stretch>
            <a:fillRect/>
          </a:stretch>
        </p:blipFill>
        <p:spPr>
          <a:xfrm>
            <a:off x="4863815" y="2189093"/>
            <a:ext cx="3377865" cy="2111166"/>
          </a:xfrm>
          <a:prstGeom prst="rect">
            <a:avLst/>
          </a:prstGeom>
        </p:spPr>
      </p:pic>
      <p:sp>
        <p:nvSpPr>
          <p:cNvPr id="5" name="TextBox 4">
            <a:extLst>
              <a:ext uri="{FF2B5EF4-FFF2-40B4-BE49-F238E27FC236}">
                <a16:creationId xmlns:a16="http://schemas.microsoft.com/office/drawing/2014/main" id="{3E295C22-15F7-9C9A-5FBF-AEF2C6039FCA}"/>
              </a:ext>
            </a:extLst>
          </p:cNvPr>
          <p:cNvSpPr txBox="1"/>
          <p:nvPr/>
        </p:nvSpPr>
        <p:spPr>
          <a:xfrm>
            <a:off x="247501" y="647510"/>
            <a:ext cx="8140352" cy="6924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b="1" dirty="0"/>
              <a:t>We heard from the market, navigating the technical space of heat pump type selection, certification process with green energy performance programs, and the integrated design process can be confusing, especially for first time decarbonization teams.</a:t>
            </a:r>
            <a:endParaRPr lang="en-US" sz="1350" b="1" dirty="0">
              <a:cs typeface="Calibri"/>
            </a:endParaRPr>
          </a:p>
        </p:txBody>
      </p:sp>
      <p:sp>
        <p:nvSpPr>
          <p:cNvPr id="4" name="AutoShape 2">
            <a:extLst>
              <a:ext uri="{FF2B5EF4-FFF2-40B4-BE49-F238E27FC236}">
                <a16:creationId xmlns:a16="http://schemas.microsoft.com/office/drawing/2014/main" id="{14A7FB7C-9CD0-46BE-8BEB-EB4D9DDA151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68508669"/>
      </p:ext>
    </p:extLst>
  </p:cSld>
  <p:clrMapOvr>
    <a:masterClrMapping/>
  </p:clrMapOvr>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E27437F290A742B33C50902C59475C" ma:contentTypeVersion="14" ma:contentTypeDescription="Create a new document." ma:contentTypeScope="" ma:versionID="83b0cad4b86e6ff515380b199453135e">
  <xsd:schema xmlns:xsd="http://www.w3.org/2001/XMLSchema" xmlns:xs="http://www.w3.org/2001/XMLSchema" xmlns:p="http://schemas.microsoft.com/office/2006/metadata/properties" xmlns:ns2="78564ab5-b4a5-4767-8d79-cd53dfe02758" xmlns:ns3="f4f4bc07-40b7-4e61-9bed-2568226f4de5" targetNamespace="http://schemas.microsoft.com/office/2006/metadata/properties" ma:root="true" ma:fieldsID="6d496b3b6527d717c1c7b74f96b89c73" ns2:_="" ns3:_="">
    <xsd:import namespace="78564ab5-b4a5-4767-8d79-cd53dfe02758"/>
    <xsd:import namespace="f4f4bc07-40b7-4e61-9bed-2568226f4d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64ab5-b4a5-4767-8d79-cd53dfe02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ecea897-e294-4e5a-891a-91714734c0b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f4bc07-40b7-4e61-9bed-2568226f4de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d96dac-73ce-49ad-ad69-b255746e8089}" ma:internalName="TaxCatchAll" ma:showField="CatchAllData" ma:web="f4f4bc07-40b7-4e61-9bed-2568226f4d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4f4bc07-40b7-4e61-9bed-2568226f4de5" xsi:nil="true"/>
    <lcf76f155ced4ddcb4097134ff3c332f xmlns="78564ab5-b4a5-4767-8d79-cd53dfe02758">
      <Terms xmlns="http://schemas.microsoft.com/office/infopath/2007/PartnerControls"/>
    </lcf76f155ced4ddcb4097134ff3c332f>
    <SharedWithUsers xmlns="f4f4bc07-40b7-4e61-9bed-2568226f4de5">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72573F-736B-4178-88C6-DAE7DFF610B6}"/>
</file>

<file path=customXml/itemProps2.xml><?xml version="1.0" encoding="utf-8"?>
<ds:datastoreItem xmlns:ds="http://schemas.openxmlformats.org/officeDocument/2006/customXml" ds:itemID="{B3F86441-E60D-4495-9820-50FFC7B27329}">
  <ds:schemaRefs>
    <ds:schemaRef ds:uri="http://schemas.microsoft.com/office/2006/metadata/properties"/>
    <ds:schemaRef ds:uri="96e841fc-142a-4ad1-9e7c-1503cce04513"/>
    <ds:schemaRef ds:uri="http://schemas.microsoft.com/office/2006/documentManagement/types"/>
    <ds:schemaRef ds:uri="http://purl.org/dc/terms/"/>
    <ds:schemaRef ds:uri="http://purl.org/dc/elements/1.1/"/>
    <ds:schemaRef ds:uri="http://schemas.microsoft.com/office/infopath/2007/PartnerControls"/>
    <ds:schemaRef ds:uri="35028025-0c86-453f-9497-197989db0f5c"/>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383B382-CC06-4C35-9B09-88C9A65C95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TotalTime>
  <Words>360</Words>
  <Application>Microsoft Office PowerPoint</Application>
  <PresentationFormat>On-screen Show (16:9)</PresentationFormat>
  <Paragraphs>41</Paragraphs>
  <Slides>8</Slides>
  <Notes>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8</vt:i4>
      </vt:variant>
    </vt:vector>
  </HeadingPairs>
  <TitlesOfParts>
    <vt:vector size="14" baseType="lpstr">
      <vt:lpstr>Arial</vt:lpstr>
      <vt:lpstr>Calibri</vt:lpstr>
      <vt:lpstr>Times New Roman</vt:lpstr>
      <vt:lpstr>Cover Master</vt:lpstr>
      <vt:lpstr>Section Master</vt:lpstr>
      <vt:lpstr>2_Custom Design</vt:lpstr>
      <vt:lpstr>PowerPoint Presentation</vt:lpstr>
      <vt:lpstr>NYS Homes and Community Renewal</vt:lpstr>
      <vt:lpstr>PowerPoint Presentation</vt:lpstr>
      <vt:lpstr>HCR’s Sustainability Road Map</vt:lpstr>
      <vt:lpstr>HCR’s Sustainability Guidelines</vt:lpstr>
      <vt:lpstr>PowerPoint Presentation</vt:lpstr>
      <vt:lpstr>HCR's Clean Energy Initiative</vt:lpstr>
      <vt:lpstr>PowerPoint Presentation</vt:lpstr>
    </vt:vector>
  </TitlesOfParts>
  <Company>New York State - Office of General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Warner, Jennifer</dc:creator>
  <cp:lastModifiedBy>Pearce, Samantha (HCR)</cp:lastModifiedBy>
  <cp:revision>185</cp:revision>
  <cp:lastPrinted>2021-03-10T13:34:11Z</cp:lastPrinted>
  <dcterms:created xsi:type="dcterms:W3CDTF">2014-12-09T18:34:34Z</dcterms:created>
  <dcterms:modified xsi:type="dcterms:W3CDTF">2025-08-14T02:46:10Z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0x010100B2E27437F290A742B33C50902C59475C</vt:lpwstr>
  </property>
  <property fmtid="{D5CDD505-2E9C-101B-9397-08002B2CF9AE}" pid="3" name="MediaServiceImageTags">
    <vt:lpwstr/>
  </property>
  <property fmtid="{D5CDD505-2E9C-101B-9397-08002B2CF9AE}" pid="4" name="_dlc_DocIdItemGuid">
    <vt:lpwstr>0226e17c-10f8-48ae-8c50-c2c62bc46922</vt:lpwstr>
  </property>
  <property fmtid="{D5CDD505-2E9C-101B-9397-08002B2CF9AE}" pid="5" name="Order">
    <vt:r8>1873100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